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4"/>
  </p:sldMasterIdLst>
  <p:notesMasterIdLst>
    <p:notesMasterId r:id="rId32"/>
  </p:notesMasterIdLst>
  <p:handoutMasterIdLst>
    <p:handoutMasterId r:id="rId33"/>
  </p:handoutMasterIdLst>
  <p:sldIdLst>
    <p:sldId id="287" r:id="rId5"/>
    <p:sldId id="314" r:id="rId6"/>
    <p:sldId id="316" r:id="rId7"/>
    <p:sldId id="330" r:id="rId8"/>
    <p:sldId id="315" r:id="rId9"/>
    <p:sldId id="318" r:id="rId10"/>
    <p:sldId id="321" r:id="rId11"/>
    <p:sldId id="322" r:id="rId12"/>
    <p:sldId id="319" r:id="rId13"/>
    <p:sldId id="320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1" r:id="rId22"/>
    <p:sldId id="332" r:id="rId23"/>
    <p:sldId id="333" r:id="rId24"/>
    <p:sldId id="334" r:id="rId25"/>
    <p:sldId id="335" r:id="rId26"/>
    <p:sldId id="336" r:id="rId27"/>
    <p:sldId id="338" r:id="rId28"/>
    <p:sldId id="337" r:id="rId29"/>
    <p:sldId id="339" r:id="rId30"/>
    <p:sldId id="340" r:id="rId31"/>
  </p:sldIdLst>
  <p:sldSz cx="9144000" cy="5143500" type="screen16x9"/>
  <p:notesSz cx="6881813" cy="92964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17926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835853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25378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671706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089633" algn="l" defTabSz="83585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507559" algn="l" defTabSz="83585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2925486" algn="l" defTabSz="83585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343412" algn="l" defTabSz="835853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0" userDrawn="1">
          <p15:clr>
            <a:srgbClr val="A4A3A4"/>
          </p15:clr>
        </p15:guide>
        <p15:guide id="2" orient="horz" pos="641" userDrawn="1">
          <p15:clr>
            <a:srgbClr val="A4A3A4"/>
          </p15:clr>
        </p15:guide>
        <p15:guide id="3" orient="horz" pos="3150" userDrawn="1">
          <p15:clr>
            <a:srgbClr val="A4A3A4"/>
          </p15:clr>
        </p15:guide>
        <p15:guide id="4" pos="2161" userDrawn="1">
          <p15:clr>
            <a:srgbClr val="A4A3A4"/>
          </p15:clr>
        </p15:guide>
        <p15:guide id="5" orient="horz" pos="173" userDrawn="1">
          <p15:clr>
            <a:srgbClr val="A4A3A4"/>
          </p15:clr>
        </p15:guide>
        <p15:guide id="6" pos="29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BFE"/>
    <a:srgbClr val="F3FBFD"/>
    <a:srgbClr val="E0F0F9"/>
    <a:srgbClr val="FFC5C5"/>
    <a:srgbClr val="FF9797"/>
    <a:srgbClr val="EEB500"/>
    <a:srgbClr val="014A64"/>
    <a:srgbClr val="0184A9"/>
    <a:srgbClr val="333333"/>
    <a:srgbClr val="CC0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7"/>
    <p:restoredTop sz="94691"/>
  </p:normalViewPr>
  <p:slideViewPr>
    <p:cSldViewPr snapToGrid="0">
      <p:cViewPr varScale="1">
        <p:scale>
          <a:sx n="337" d="100"/>
          <a:sy n="337" d="100"/>
        </p:scale>
        <p:origin x="200" y="264"/>
      </p:cViewPr>
      <p:guideLst>
        <p:guide orient="horz" pos="3180"/>
        <p:guide orient="horz" pos="641"/>
        <p:guide orient="horz" pos="3150"/>
        <p:guide pos="2161"/>
        <p:guide orient="horz" pos="173"/>
        <p:guide pos="29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16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F0303-F43C-4FC9-9B70-F7E48741A0F0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94D3C-D03C-45D8-AE29-64752D7C9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703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FD5DC-9312-47D6-8E49-DB8A509EBC0B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8" y="468313"/>
            <a:ext cx="6792912" cy="382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88252" y="4490846"/>
            <a:ext cx="5075769" cy="444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4E8670D8-56FE-4E0C-A96E-140F4A5A4D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79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35853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1pPr>
    <a:lvl2pPr marL="417926" algn="l" defTabSz="835853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2pPr>
    <a:lvl3pPr marL="835853" algn="l" defTabSz="835853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3pPr>
    <a:lvl4pPr marL="1253780" algn="l" defTabSz="835853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4pPr>
    <a:lvl5pPr marL="1671706" algn="l" defTabSz="835853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5pPr>
    <a:lvl6pPr marL="2089633" algn="l" defTabSz="835853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6pPr>
    <a:lvl7pPr marL="2507559" algn="l" defTabSz="835853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7pPr>
    <a:lvl8pPr marL="2925486" algn="l" defTabSz="835853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8pPr>
    <a:lvl9pPr marL="3343412" algn="l" defTabSz="835853" rtl="0" eaLnBrk="1" latinLnBrk="0" hangingPunct="1">
      <a:defRPr sz="11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AE3667-2AA5-4A41-AAB8-BF41CE121229}"/>
              </a:ext>
            </a:extLst>
          </p:cNvPr>
          <p:cNvSpPr/>
          <p:nvPr userDrawn="1"/>
        </p:nvSpPr>
        <p:spPr bwMode="auto">
          <a:xfrm>
            <a:off x="0" y="4222082"/>
            <a:ext cx="9144000" cy="9214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62C36CFD-1A13-4186-80A8-EE670E0CE78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78217" y="4729984"/>
            <a:ext cx="3850883" cy="215444"/>
          </a:xfrm>
          <a:prstGeom prst="rect">
            <a:avLst/>
          </a:prstGeom>
        </p:spPr>
        <p:txBody>
          <a:bodyPr wrap="square" lIns="18288" tIns="0" rIns="0" bIns="0" anchor="b" anchorCtr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400" b="0" i="0" kern="1200" baseline="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C6D1B4-401D-6C49-9413-6B21DFE12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13942"/>
          <a:stretch/>
        </p:blipFill>
        <p:spPr>
          <a:xfrm>
            <a:off x="0" y="1"/>
            <a:ext cx="9140741" cy="41755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A245B66-91B7-474B-9851-3AEF90EC6064}"/>
              </a:ext>
            </a:extLst>
          </p:cNvPr>
          <p:cNvSpPr/>
          <p:nvPr userDrawn="1"/>
        </p:nvSpPr>
        <p:spPr>
          <a:xfrm>
            <a:off x="-3259" y="2350770"/>
            <a:ext cx="9140741" cy="1856458"/>
          </a:xfrm>
          <a:prstGeom prst="rect">
            <a:avLst/>
          </a:prstGeom>
          <a:gradFill>
            <a:gsLst>
              <a:gs pos="0">
                <a:srgbClr val="E0F0F9">
                  <a:alpha val="0"/>
                </a:srgbClr>
              </a:gs>
              <a:gs pos="74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0B3AED41-9545-4294-BB89-290E4D37A29C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78217" y="4366207"/>
            <a:ext cx="7124132" cy="246221"/>
          </a:xfrm>
          <a:prstGeom prst="rect">
            <a:avLst/>
          </a:prstGeom>
        </p:spPr>
        <p:txBody>
          <a:bodyPr wrap="square" lIns="18288" tIns="0" rIns="0" bIns="0" anchor="ctr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b="0" i="0" kern="1200" cap="none" baseline="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Presenter name  |  Presenter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24E79-0B2F-45D8-99CD-2CD670D03C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71815" y="3387892"/>
            <a:ext cx="8391186" cy="68639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2400" b="0" i="0" kern="1200" cap="none" baseline="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30DF56-FFA5-FF49-91CC-39AB91846D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734300" y="4397587"/>
            <a:ext cx="1183303" cy="570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38C6C-3720-4B06-84C8-8F68253FFCF1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59" y="4176362"/>
            <a:ext cx="9144000" cy="45720"/>
          </a:xfrm>
          <a:prstGeom prst="rect">
            <a:avLst/>
          </a:prstGeom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E52CAFC0-15B0-0A41-BAAF-604333C7BF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08316" y="4853095"/>
            <a:ext cx="1894033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 anchorCtr="0">
            <a:spAutoFit/>
          </a:bodyPr>
          <a:lstStyle/>
          <a:p>
            <a:pPr marL="0" marR="0" indent="0" algn="r" defTabSz="83585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600" dirty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© 2023 DH Tech. </a:t>
            </a:r>
            <a:r>
              <a:rPr lang="sv-SE" sz="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Dev</a:t>
            </a:r>
            <a:r>
              <a:rPr lang="sv-SE" sz="600" dirty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. </a:t>
            </a:r>
            <a:r>
              <a:rPr lang="sv-SE" sz="6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Pte</a:t>
            </a:r>
            <a:r>
              <a:rPr lang="sv-SE" sz="600" dirty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. Ltd.</a:t>
            </a:r>
            <a:endParaRPr lang="en-US" sz="600" dirty="0">
              <a:solidFill>
                <a:schemeClr val="tx1">
                  <a:lumMod val="50000"/>
                  <a:lumOff val="50000"/>
                </a:schemeClr>
              </a:solidFill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C29CB4-9362-4A40-9B7B-3E9821BC8568}"/>
              </a:ext>
            </a:extLst>
          </p:cNvPr>
          <p:cNvSpPr/>
          <p:nvPr userDrawn="1"/>
        </p:nvSpPr>
        <p:spPr>
          <a:xfrm>
            <a:off x="4725030" y="4853864"/>
            <a:ext cx="1558119" cy="92333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/>
          <a:p>
            <a:pPr algn="r" defTabSz="1114471">
              <a:defRPr/>
            </a:pPr>
            <a:r>
              <a:rPr lang="en-US" sz="60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For Internal Use Only. Company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12041578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4BD1F6-686C-464A-82AC-03FA256F1B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248" y="247650"/>
            <a:ext cx="7751952" cy="37358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2400" b="0" i="0" kern="1200" cap="none" baseline="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None/>
            </a:pPr>
            <a:r>
              <a:rPr lang="en-US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8DDF9E-0A33-4082-9EAD-954A53F11B4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4822"/>
            <a:ext cx="9144000" cy="27432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337285B-9A7F-47AB-82A6-A0517970EF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666" y="829750"/>
            <a:ext cx="8493502" cy="214314"/>
          </a:xfrm>
          <a:prstGeom prst="rect">
            <a:avLst/>
          </a:prstGeom>
        </p:spPr>
        <p:txBody>
          <a:bodyPr lIns="27432" tIns="0" rIns="0" bIns="0" anchor="t" anchorCtr="0"/>
          <a:lstStyle>
            <a:lvl1pPr marL="0" indent="0">
              <a:buNone/>
              <a:defRPr lang="en-US" sz="1600" b="0" i="0" kern="1200" cap="all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400" b="0" i="0" kern="1200" cap="all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400" b="0" i="0" kern="1200" cap="all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Content subtitle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801C35-BB6E-8948-8A08-DF395D8B685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7281" y="1323474"/>
            <a:ext cx="8489887" cy="3419976"/>
          </a:xfrm>
          <a:prstGeom prst="rect">
            <a:avLst/>
          </a:prstGeom>
        </p:spPr>
        <p:txBody>
          <a:bodyPr lIns="36576" tIns="0" rIns="0" bIns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300"/>
              </a:spcBef>
              <a:spcAft>
                <a:spcPts val="800"/>
              </a:spcAft>
              <a:buClr>
                <a:schemeClr val="accent1"/>
              </a:buClr>
              <a:defRPr sz="2000" baseline="0">
                <a:solidFill>
                  <a:schemeClr val="tx2"/>
                </a:solidFill>
              </a:defRPr>
            </a:lvl1pPr>
            <a:lvl2pPr marL="517525" indent="-288925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alibri"/>
              <a:buChar char="‒"/>
              <a:defRPr sz="1800">
                <a:solidFill>
                  <a:schemeClr val="tx2"/>
                </a:solidFill>
              </a:defRPr>
            </a:lvl2pPr>
            <a:lvl3pPr marL="746125" indent="-22860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 marL="914400" indent="-168275">
              <a:spcAft>
                <a:spcPts val="200"/>
              </a:spcAft>
              <a:buClr>
                <a:schemeClr val="bg2"/>
              </a:buClr>
              <a:defRPr>
                <a:solidFill>
                  <a:srgbClr val="595959"/>
                </a:solidFill>
              </a:defRPr>
            </a:lvl4pPr>
            <a:lvl5pPr marL="1082675" indent="-168275">
              <a:buClr>
                <a:schemeClr val="bg2"/>
              </a:buClr>
              <a:defRPr>
                <a:solidFill>
                  <a:srgbClr val="595959"/>
                </a:solidFill>
              </a:defRPr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0375021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7281" y="1323474"/>
            <a:ext cx="4044219" cy="3381876"/>
          </a:xfrm>
          <a:prstGeom prst="rect">
            <a:avLst/>
          </a:prstGeom>
        </p:spPr>
        <p:txBody>
          <a:bodyPr lIns="36576" tIns="0" rIns="0" bIns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300"/>
              </a:spcBef>
              <a:spcAft>
                <a:spcPts val="800"/>
              </a:spcAft>
              <a:buClr>
                <a:schemeClr val="accent1"/>
              </a:buClr>
              <a:defRPr sz="1800" baseline="0">
                <a:solidFill>
                  <a:schemeClr val="tx2"/>
                </a:solidFill>
              </a:defRPr>
            </a:lvl1pPr>
            <a:lvl2pPr marL="517525" indent="-288925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alibri"/>
              <a:buChar char="‒"/>
              <a:defRPr sz="1600">
                <a:solidFill>
                  <a:schemeClr val="tx2"/>
                </a:solidFill>
              </a:defRPr>
            </a:lvl2pPr>
            <a:lvl3pPr marL="746125" indent="-22860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>
              <a:buClr>
                <a:schemeClr val="bg2"/>
              </a:buClr>
              <a:defRPr>
                <a:solidFill>
                  <a:srgbClr val="595959"/>
                </a:solidFill>
              </a:defRPr>
            </a:lvl4pPr>
            <a:lvl5pPr>
              <a:buClr>
                <a:schemeClr val="bg2"/>
              </a:buCl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71206BD-6EBD-4C0F-9510-54BF87786B9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774531" y="1323474"/>
            <a:ext cx="4044219" cy="3381876"/>
          </a:xfrm>
          <a:prstGeom prst="rect">
            <a:avLst/>
          </a:prstGeom>
        </p:spPr>
        <p:txBody>
          <a:bodyPr lIns="36576" tIns="0" rIns="0" bIns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300"/>
              </a:spcBef>
              <a:spcAft>
                <a:spcPts val="800"/>
              </a:spcAft>
              <a:buClr>
                <a:schemeClr val="accent1"/>
              </a:buClr>
              <a:defRPr sz="1800" baseline="0">
                <a:solidFill>
                  <a:schemeClr val="tx2"/>
                </a:solidFill>
              </a:defRPr>
            </a:lvl1pPr>
            <a:lvl2pPr marL="517525" indent="-288925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alibri"/>
              <a:buChar char="‒"/>
              <a:defRPr sz="1600">
                <a:solidFill>
                  <a:schemeClr val="tx2"/>
                </a:solidFill>
              </a:defRPr>
            </a:lvl2pPr>
            <a:lvl3pPr marL="746125" indent="-22860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3pPr>
            <a:lvl4pPr>
              <a:buClr>
                <a:schemeClr val="bg2"/>
              </a:buClr>
              <a:defRPr>
                <a:solidFill>
                  <a:srgbClr val="595959"/>
                </a:solidFill>
              </a:defRPr>
            </a:lvl4pPr>
            <a:lvl5pPr>
              <a:buClr>
                <a:schemeClr val="bg2"/>
              </a:buCl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B4A88-C0ED-42D6-A74D-BF9DB4C9E5A7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4822"/>
            <a:ext cx="9144000" cy="27432"/>
          </a:xfrm>
          <a:prstGeom prst="rect">
            <a:avLst/>
          </a:prstGeom>
        </p:spPr>
      </p:pic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D6C1C2C-7DFC-4AAD-A1B5-B0A46F76F0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3666" y="829750"/>
            <a:ext cx="8493502" cy="214314"/>
          </a:xfrm>
          <a:prstGeom prst="rect">
            <a:avLst/>
          </a:prstGeom>
        </p:spPr>
        <p:txBody>
          <a:bodyPr lIns="27432" tIns="0" rIns="0" bIns="0" anchor="t" anchorCtr="0"/>
          <a:lstStyle>
            <a:lvl1pPr marL="0" indent="0">
              <a:buNone/>
              <a:defRPr lang="en-US" sz="1600" b="0" i="0" kern="1200" cap="all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400" b="0" i="0" kern="1200" cap="all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400" b="0" i="0" kern="1200" cap="all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n-US"/>
              <a:t>Content subtitle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B5DF79B-97D3-CB4F-9985-339F8EF39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248" y="247650"/>
            <a:ext cx="7751952" cy="37358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2400" b="0" i="0" kern="1200" cap="none" baseline="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None/>
            </a:pPr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12948889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2CDEAA-EC80-494F-BE9C-1B6E8112519F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4822"/>
            <a:ext cx="9144000" cy="27432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E3C2CC4B-B981-EB44-A2A0-6F36254C0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248" y="247650"/>
            <a:ext cx="7751952" cy="37358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2400" b="0" i="0" kern="1200" cap="none" baseline="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None/>
            </a:pPr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1230778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3562F-66CF-8243-AF9C-423A603D5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700" y="-1"/>
            <a:ext cx="7353300" cy="42220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822F7B-F72F-024A-AB7D-FBE39E578AF1}"/>
              </a:ext>
            </a:extLst>
          </p:cNvPr>
          <p:cNvSpPr/>
          <p:nvPr userDrawn="1"/>
        </p:nvSpPr>
        <p:spPr>
          <a:xfrm>
            <a:off x="6876" y="0"/>
            <a:ext cx="7232124" cy="4197196"/>
          </a:xfrm>
          <a:prstGeom prst="rect">
            <a:avLst/>
          </a:prstGeom>
          <a:gradFill>
            <a:gsLst>
              <a:gs pos="0">
                <a:schemeClr val="bg2">
                  <a:lumMod val="20000"/>
                  <a:lumOff val="80000"/>
                  <a:alpha val="0"/>
                </a:schemeClr>
              </a:gs>
              <a:gs pos="50000">
                <a:schemeClr val="bg2">
                  <a:lumMod val="20000"/>
                  <a:lumOff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29671DF-CE2B-0A40-8C71-542A95929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399" y="2571750"/>
            <a:ext cx="3733801" cy="253572"/>
          </a:xfrm>
          <a:prstGeom prst="rect">
            <a:avLst/>
          </a:prstGeom>
        </p:spPr>
        <p:txBody>
          <a:bodyPr wrap="square" lIns="18288" tIns="0" rIns="0" bIns="0" anchor="t" anchorCtr="0">
            <a:sp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600" b="0" i="0" kern="1200" cap="all" baseline="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9F9BC-8B56-D54F-ADD9-F58F9D7D1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872820"/>
            <a:ext cx="3733799" cy="44535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2600" b="0" i="0" kern="1200" cap="none" baseline="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None/>
            </a:pPr>
            <a:r>
              <a:rPr lang="en-US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B5EBF-4D04-BB4B-9086-0AB5CFB289D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76362"/>
            <a:ext cx="9144000" cy="4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12527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7281" y="971550"/>
            <a:ext cx="8469437" cy="3218768"/>
          </a:xfrm>
          <a:prstGeom prst="rect">
            <a:avLst/>
          </a:prstGeom>
        </p:spPr>
        <p:txBody>
          <a:bodyPr lIns="36576" tIns="0" rIns="0" bIns="0">
            <a:normAutofit/>
          </a:bodyPr>
          <a:lstStyle>
            <a:lvl1pPr marL="228600" indent="-228600">
              <a:lnSpc>
                <a:spcPct val="110000"/>
              </a:lnSpc>
              <a:spcBef>
                <a:spcPts val="300"/>
              </a:spcBef>
              <a:spcAft>
                <a:spcPts val="800"/>
              </a:spcAft>
              <a:buClr>
                <a:schemeClr val="accent1"/>
              </a:buClr>
              <a:defRPr sz="2000" baseline="0">
                <a:solidFill>
                  <a:schemeClr val="tx2"/>
                </a:solidFill>
              </a:defRPr>
            </a:lvl1pPr>
            <a:lvl2pPr marL="517525" indent="-288925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Clr>
                <a:schemeClr val="accent1"/>
              </a:buClr>
              <a:buFont typeface="Calibri"/>
              <a:buChar char="‒"/>
              <a:defRPr sz="1800">
                <a:solidFill>
                  <a:schemeClr val="tx2"/>
                </a:solidFill>
              </a:defRPr>
            </a:lvl2pPr>
            <a:lvl3pPr marL="746125" indent="-22860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</a:defRPr>
            </a:lvl3pPr>
            <a:lvl4pPr>
              <a:buClr>
                <a:schemeClr val="bg2"/>
              </a:buClr>
              <a:defRPr>
                <a:solidFill>
                  <a:srgbClr val="595959"/>
                </a:solidFill>
              </a:defRPr>
            </a:lvl4pPr>
            <a:lvl5pPr>
              <a:buClr>
                <a:schemeClr val="bg2"/>
              </a:buCl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D5ECE-7FF2-446B-87F7-5C271C4AD3A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4822"/>
            <a:ext cx="9144000" cy="274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C18B3C-9ABE-405A-B4E6-A357D0181803}"/>
              </a:ext>
            </a:extLst>
          </p:cNvPr>
          <p:cNvSpPr/>
          <p:nvPr userDrawn="1"/>
        </p:nvSpPr>
        <p:spPr bwMode="auto">
          <a:xfrm>
            <a:off x="-1" y="4476750"/>
            <a:ext cx="9144000" cy="353076"/>
          </a:xfrm>
          <a:prstGeom prst="rect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all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8DB11CA-97DE-495E-969A-D0A2AA6B2E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7281" y="4414146"/>
            <a:ext cx="8469437" cy="481704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sz="1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SLIDE TAKEAWAY POINT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DCC0554-F94B-F24D-BA0F-C1FAEECEA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248" y="247650"/>
            <a:ext cx="7751952" cy="373585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2400" b="0" i="0" kern="1200" cap="none" baseline="0" dirty="0">
                <a:solidFill>
                  <a:schemeClr val="accent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l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None/>
            </a:pPr>
            <a:r>
              <a:rPr lang="en-US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18862972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8A03E-6AE8-584E-9DAD-BDBE1D630A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014" y="0"/>
            <a:ext cx="8777391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C58D45-1BA1-3346-A2C7-4983FF371E74}"/>
              </a:ext>
            </a:extLst>
          </p:cNvPr>
          <p:cNvSpPr/>
          <p:nvPr userDrawn="1"/>
        </p:nvSpPr>
        <p:spPr>
          <a:xfrm>
            <a:off x="6875" y="0"/>
            <a:ext cx="5327125" cy="5143500"/>
          </a:xfrm>
          <a:prstGeom prst="rect">
            <a:avLst/>
          </a:prstGeom>
          <a:gradFill>
            <a:gsLst>
              <a:gs pos="0">
                <a:schemeClr val="bg2">
                  <a:lumMod val="20000"/>
                  <a:lumOff val="80000"/>
                  <a:alpha val="0"/>
                </a:schemeClr>
              </a:gs>
              <a:gs pos="53000">
                <a:schemeClr val="bg2">
                  <a:lumMod val="20000"/>
                  <a:lumOff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A3C54-13C3-4B4C-B6B8-1425A33DC3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" y="1166654"/>
            <a:ext cx="1974343" cy="9557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58DBB08-E63D-F146-9EEF-212903BC2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2914650"/>
            <a:ext cx="2514600" cy="1111975"/>
          </a:xfrm>
          <a:prstGeom prst="rect">
            <a:avLst/>
          </a:prstGeom>
        </p:spPr>
        <p:txBody>
          <a:bodyPr lIns="0" tIns="0" rIns="0" bIns="0" anchor="t" anchorCtr="1"/>
          <a:lstStyle>
            <a:lvl1pPr algn="ctr">
              <a:defRPr sz="2400" b="0">
                <a:solidFill>
                  <a:schemeClr val="tx2"/>
                </a:solidFill>
              </a:defRPr>
            </a:lvl1pPr>
          </a:lstStyle>
          <a:p>
            <a:r>
              <a:rPr lang="en-US"/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4188595862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gradFill>
          <a:gsLst>
            <a:gs pos="0">
              <a:schemeClr val="bg1"/>
            </a:gs>
            <a:gs pos="83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091A6A38-E278-4C97-8C68-BF1466DCB525}"/>
              </a:ext>
            </a:extLst>
          </p:cNvPr>
          <p:cNvSpPr/>
          <p:nvPr userDrawn="1"/>
        </p:nvSpPr>
        <p:spPr>
          <a:xfrm>
            <a:off x="369201" y="4939118"/>
            <a:ext cx="149020" cy="147232"/>
          </a:xfrm>
          <a:prstGeom prst="ellipse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algn="ctr"/>
            <a:fld id="{0C13B2AD-03D9-F04C-BA7D-39BEB0772ABB}" type="slidenum">
              <a:rPr lang="en-US" sz="600" kern="1200" smtClean="0">
                <a:solidFill>
                  <a:schemeClr val="accent4"/>
                </a:solidFill>
                <a:latin typeface="Arial" charset="0"/>
                <a:ea typeface="ＭＳ Ｐゴシック" pitchFamily="34" charset="-128"/>
                <a:cs typeface="Arial" charset="0"/>
              </a:rPr>
              <a:pPr algn="ctr"/>
              <a:t>‹#›</a:t>
            </a:fld>
            <a:endParaRPr lang="en-US" sz="600" kern="1200">
              <a:solidFill>
                <a:schemeClr val="accent4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FF3B7BDE-ED9F-5E4E-AD08-F56E811D5F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7567" y="4945492"/>
            <a:ext cx="1894033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 anchorCtr="0">
            <a:spAutoFit/>
          </a:bodyPr>
          <a:lstStyle/>
          <a:p>
            <a:pPr marL="0" marR="0" indent="0" algn="r" defTabSz="835853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600" dirty="0">
                <a:solidFill>
                  <a:schemeClr val="accent4"/>
                </a:solidFill>
                <a:cs typeface="Arial" charset="0"/>
              </a:rPr>
              <a:t>© 2023 DH Tech. </a:t>
            </a:r>
            <a:r>
              <a:rPr lang="sv-SE" sz="600" dirty="0" err="1">
                <a:solidFill>
                  <a:schemeClr val="accent4"/>
                </a:solidFill>
                <a:cs typeface="Arial" charset="0"/>
              </a:rPr>
              <a:t>Dev</a:t>
            </a:r>
            <a:r>
              <a:rPr lang="sv-SE" sz="600" dirty="0">
                <a:solidFill>
                  <a:schemeClr val="accent4"/>
                </a:solidFill>
                <a:cs typeface="Arial" charset="0"/>
              </a:rPr>
              <a:t>. </a:t>
            </a:r>
            <a:r>
              <a:rPr lang="sv-SE" sz="600" dirty="0" err="1">
                <a:solidFill>
                  <a:schemeClr val="accent4"/>
                </a:solidFill>
                <a:cs typeface="Arial" charset="0"/>
              </a:rPr>
              <a:t>Pte</a:t>
            </a:r>
            <a:r>
              <a:rPr lang="sv-SE" sz="600" dirty="0">
                <a:solidFill>
                  <a:schemeClr val="accent4"/>
                </a:solidFill>
                <a:cs typeface="Arial" charset="0"/>
              </a:rPr>
              <a:t>. Ltd.</a:t>
            </a:r>
            <a:endParaRPr lang="en-US" sz="600" dirty="0">
              <a:solidFill>
                <a:schemeClr val="accent4"/>
              </a:solidFill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969A0F-AF25-E748-BF88-6E57A1AFBBA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8191500" y="164088"/>
            <a:ext cx="800100" cy="3858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4BFEDB-4363-3243-8831-7A071DF976B2}"/>
              </a:ext>
            </a:extLst>
          </p:cNvPr>
          <p:cNvSpPr/>
          <p:nvPr userDrawn="1"/>
        </p:nvSpPr>
        <p:spPr>
          <a:xfrm>
            <a:off x="6214281" y="4946261"/>
            <a:ext cx="1558119" cy="92333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/>
          <a:p>
            <a:pPr algn="r" defTabSz="1114471">
              <a:defRPr/>
            </a:pPr>
            <a:r>
              <a:rPr lang="en-US" sz="600">
                <a:solidFill>
                  <a:schemeClr val="accent4"/>
                </a:solidFill>
                <a:cs typeface="Arial" charset="0"/>
              </a:rPr>
              <a:t>For Internal Use Only. Company Confidential.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11" r:id="rId2"/>
    <p:sldLayoutId id="2147483734" r:id="rId3"/>
    <p:sldLayoutId id="2147483738" r:id="rId4"/>
    <p:sldLayoutId id="2147483740" r:id="rId5"/>
    <p:sldLayoutId id="2147483737" r:id="rId6"/>
    <p:sldLayoutId id="2147483741" r:id="rId7"/>
  </p:sldLayoutIdLst>
  <p:transition>
    <p:wipe dir="r"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175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17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rgbClr val="0050B4"/>
          </a:solidFill>
          <a:latin typeface="Arial" charset="0"/>
        </a:defRPr>
      </a:lvl6pPr>
      <a:lvl7pPr marL="8358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rgbClr val="0050B4"/>
          </a:solidFill>
          <a:latin typeface="Arial" charset="0"/>
        </a:defRPr>
      </a:lvl7pPr>
      <a:lvl8pPr marL="12537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rgbClr val="0050B4"/>
          </a:solidFill>
          <a:latin typeface="Arial" charset="0"/>
        </a:defRPr>
      </a:lvl8pPr>
      <a:lvl9pPr marL="16717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50">
          <a:solidFill>
            <a:srgbClr val="0050B4"/>
          </a:solidFill>
          <a:latin typeface="Arial" charset="0"/>
        </a:defRPr>
      </a:lvl9pPr>
    </p:titleStyle>
    <p:bodyStyle>
      <a:lvl1pPr marL="213317" indent="-213317" algn="l" rtl="0" eaLnBrk="1" fontAlgn="base" hangingPunct="1">
        <a:lnSpc>
          <a:spcPct val="100000"/>
        </a:lnSpc>
        <a:spcBef>
          <a:spcPts val="1097"/>
        </a:spcBef>
        <a:spcAft>
          <a:spcPct val="0"/>
        </a:spcAft>
        <a:buClr>
          <a:schemeClr val="bg2"/>
        </a:buClr>
        <a:buSzPct val="120000"/>
        <a:buFont typeface="Arial" panose="020B0604020202020204" pitchFamily="34" charset="0"/>
        <a:buChar char="•"/>
        <a:defRPr sz="2025">
          <a:solidFill>
            <a:srgbClr val="595959"/>
          </a:solidFill>
          <a:latin typeface="+mn-lt"/>
          <a:ea typeface="ＭＳ Ｐゴシック" charset="-128"/>
          <a:cs typeface="ＭＳ Ｐゴシック" charset="-128"/>
        </a:defRPr>
      </a:lvl1pPr>
      <a:lvl2pPr marL="577551" indent="-214768" algn="l" rtl="0" eaLnBrk="1" fontAlgn="base" hangingPunct="1">
        <a:lnSpc>
          <a:spcPct val="100000"/>
        </a:lnSpc>
        <a:spcBef>
          <a:spcPts val="275"/>
        </a:spcBef>
        <a:spcAft>
          <a:spcPct val="0"/>
        </a:spcAft>
        <a:buClr>
          <a:schemeClr val="bg2"/>
        </a:buClr>
        <a:buFont typeface="Calibri" panose="020F0502020204030204" pitchFamily="34" charset="0"/>
        <a:buChar char="‒"/>
        <a:defRPr>
          <a:solidFill>
            <a:srgbClr val="595959"/>
          </a:solidFill>
          <a:latin typeface="+mn-lt"/>
          <a:ea typeface="ＭＳ Ｐゴシック" charset="-128"/>
        </a:defRPr>
      </a:lvl2pPr>
      <a:lvl3pPr marL="889546" indent="-207512" algn="l" rtl="0" eaLnBrk="1" fontAlgn="base" hangingPunct="1">
        <a:lnSpc>
          <a:spcPct val="100000"/>
        </a:lnSpc>
        <a:spcBef>
          <a:spcPts val="275"/>
        </a:spcBef>
        <a:spcAft>
          <a:spcPct val="0"/>
        </a:spcAft>
        <a:buClr>
          <a:schemeClr val="bg2"/>
        </a:buClr>
        <a:buFont typeface="Calibri" panose="020F0502020204030204" pitchFamily="34" charset="0"/>
        <a:buChar char="‒"/>
        <a:defRPr sz="1500">
          <a:solidFill>
            <a:srgbClr val="595959"/>
          </a:solidFill>
          <a:latin typeface="+mn-lt"/>
          <a:ea typeface="ＭＳ Ｐゴシック" charset="-128"/>
        </a:defRPr>
      </a:lvl3pPr>
      <a:lvl4pPr marL="1200088" indent="-204611" algn="l" rtl="0" eaLnBrk="1" fontAlgn="base" hangingPunct="1">
        <a:lnSpc>
          <a:spcPct val="100000"/>
        </a:lnSpc>
        <a:spcBef>
          <a:spcPts val="275"/>
        </a:spcBef>
        <a:spcAft>
          <a:spcPct val="0"/>
        </a:spcAft>
        <a:buClr>
          <a:schemeClr val="bg2"/>
        </a:buClr>
        <a:buFont typeface="Calibri" panose="020F0502020204030204" pitchFamily="34" charset="0"/>
        <a:buChar char="‒"/>
        <a:defRPr sz="1275">
          <a:solidFill>
            <a:srgbClr val="595959"/>
          </a:solidFill>
          <a:latin typeface="+mn-lt"/>
          <a:ea typeface="ＭＳ Ｐゴシック" charset="-128"/>
        </a:defRPr>
      </a:lvl4pPr>
      <a:lvl5pPr marL="1512081" indent="-204611" algn="l" rtl="0" eaLnBrk="1" fontAlgn="base" hangingPunct="1">
        <a:lnSpc>
          <a:spcPct val="100000"/>
        </a:lnSpc>
        <a:spcBef>
          <a:spcPts val="275"/>
        </a:spcBef>
        <a:spcAft>
          <a:spcPct val="0"/>
        </a:spcAft>
        <a:buClr>
          <a:schemeClr val="bg2"/>
        </a:buClr>
        <a:buFont typeface="Calibri" panose="020F0502020204030204" pitchFamily="34" charset="0"/>
        <a:buChar char="‒"/>
        <a:defRPr sz="1125">
          <a:solidFill>
            <a:srgbClr val="595959"/>
          </a:solidFill>
          <a:latin typeface="+mn-lt"/>
          <a:ea typeface="ＭＳ Ｐゴシック" charset="-128"/>
        </a:defRPr>
      </a:lvl5pPr>
      <a:lvl6pPr marL="2041746" indent="-208964" algn="l" rtl="0" eaLnBrk="1" fontAlgn="base" hangingPunct="1">
        <a:spcBef>
          <a:spcPct val="30000"/>
        </a:spcBef>
        <a:spcAft>
          <a:spcPct val="0"/>
        </a:spcAft>
        <a:buClr>
          <a:srgbClr val="EFA900"/>
        </a:buClr>
        <a:buChar char="»"/>
        <a:defRPr>
          <a:solidFill>
            <a:schemeClr val="tx1"/>
          </a:solidFill>
          <a:latin typeface="+mn-lt"/>
        </a:defRPr>
      </a:lvl6pPr>
      <a:lvl7pPr marL="2459672" indent="-208964" algn="l" rtl="0" eaLnBrk="1" fontAlgn="base" hangingPunct="1">
        <a:spcBef>
          <a:spcPct val="30000"/>
        </a:spcBef>
        <a:spcAft>
          <a:spcPct val="0"/>
        </a:spcAft>
        <a:buClr>
          <a:srgbClr val="EFA900"/>
        </a:buClr>
        <a:buChar char="»"/>
        <a:defRPr>
          <a:solidFill>
            <a:schemeClr val="tx1"/>
          </a:solidFill>
          <a:latin typeface="+mn-lt"/>
        </a:defRPr>
      </a:lvl7pPr>
      <a:lvl8pPr marL="2877599" indent="-208964" algn="l" rtl="0" eaLnBrk="1" fontAlgn="base" hangingPunct="1">
        <a:spcBef>
          <a:spcPct val="30000"/>
        </a:spcBef>
        <a:spcAft>
          <a:spcPct val="0"/>
        </a:spcAft>
        <a:buClr>
          <a:srgbClr val="EFA900"/>
        </a:buClr>
        <a:buChar char="»"/>
        <a:defRPr>
          <a:solidFill>
            <a:schemeClr val="tx1"/>
          </a:solidFill>
          <a:latin typeface="+mn-lt"/>
        </a:defRPr>
      </a:lvl8pPr>
      <a:lvl9pPr marL="3295526" indent="-208964" algn="l" rtl="0" eaLnBrk="1" fontAlgn="base" hangingPunct="1">
        <a:spcBef>
          <a:spcPct val="30000"/>
        </a:spcBef>
        <a:spcAft>
          <a:spcPct val="0"/>
        </a:spcAft>
        <a:buClr>
          <a:srgbClr val="EFA900"/>
        </a:buClr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35853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17926" algn="l" defTabSz="835853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35853" algn="l" defTabSz="835853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53780" algn="l" defTabSz="835853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71706" algn="l" defTabSz="835853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89633" algn="l" defTabSz="835853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507559" algn="l" defTabSz="835853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925486" algn="l" defTabSz="835853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343412" algn="l" defTabSz="835853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8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roget.netadds.net/containers/registry?feedId=27,bu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file:///shares/Common/Users/friedrich.brunzema/pgadmin4-8.4-x64.ex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brunzefb/docker-postgres.gi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roget.netadds.net/containers/registry?feedId=27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proget.netadds.net/containers/registry?feedId=2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5B297-2911-FE4C-8B53-50B4AC70ED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April 23, 2024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95E97-AD40-9347-878E-0527DD02D3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Friedrich Brunzema, Saravanan Chandrasekar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620A8-68A5-1942-A527-9E62C614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Training for Windows developers</a:t>
            </a:r>
          </a:p>
        </p:txBody>
      </p:sp>
    </p:spTree>
    <p:extLst>
      <p:ext uri="{BB962C8B-B14F-4D97-AF65-F5344CB8AC3E}">
        <p14:creationId xmlns:p14="http://schemas.microsoft.com/office/powerpoint/2010/main" val="2118571383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</a:t>
            </a:r>
            <a:r>
              <a:rPr lang="en-US" dirty="0" err="1"/>
              <a:t>Bindmount</a:t>
            </a:r>
            <a:r>
              <a:rPr lang="en-US" dirty="0"/>
              <a:t>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76280-00CD-11BE-E478-B0B6C814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818472"/>
            <a:ext cx="7772400" cy="2490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FFA09E-B4DD-F0AA-B232-60C67022DA3B}"/>
              </a:ext>
            </a:extLst>
          </p:cNvPr>
          <p:cNvSpPr txBox="1"/>
          <p:nvPr/>
        </p:nvSpPr>
        <p:spPr bwMode="auto">
          <a:xfrm>
            <a:off x="173567" y="3547533"/>
            <a:ext cx="7298985" cy="48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Note: 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VSCode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may not reload 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readme.txt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if it is already open.  To see the changes made in the container, close and reopen the file.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F9B94-554C-7A5E-179F-9394D01D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3866577"/>
            <a:ext cx="2100452" cy="109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70148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use a docker volume inside the container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C3483-800E-884A-E784-6FD7E73EB110}"/>
              </a:ext>
            </a:extLst>
          </p:cNvPr>
          <p:cNvSpPr txBox="1"/>
          <p:nvPr/>
        </p:nvSpPr>
        <p:spPr bwMode="auto">
          <a:xfrm>
            <a:off x="130303" y="805882"/>
            <a:ext cx="8569197" cy="474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1. Create a new docker volume on your host machine with</a:t>
            </a:r>
            <a:b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</a:b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docker volume create example4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2. Run a new docker container, as in example1, with the same image,  </a:t>
            </a:r>
            <a:r>
              <a:rPr lang="en-US" sz="1400" dirty="0">
                <a:solidFill>
                  <a:schemeClr val="tx2"/>
                </a:solidFill>
                <a:latin typeface="Aptos Mono" panose="020F0502020204030204" pitchFamily="34" charset="0"/>
                <a:cs typeface="Aptos Mono" panose="020F0502020204030204" pitchFamily="34" charset="0"/>
                <a:hlinkClick r:id="rId2"/>
              </a:rPr>
              <a:t>https://proget.netadds.net/containers/registry?feedId=27,</a:t>
            </a:r>
            <a:endParaRPr lang="en-US" sz="1400" dirty="0">
              <a:solidFill>
                <a:schemeClr val="tx2"/>
              </a:solidFill>
              <a:latin typeface="Aptos Mono" panose="020F0502020204030204" pitchFamily="34" charset="0"/>
              <a:cs typeface="Aptos Mono" panose="020F0502020204030204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but create a volume mount to mount the newly created example4 volume to /docker-volume-mount in the container.  Use the docker run –v volume-name:/path/in/container syntax.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3. Shell into the container (docker run ash with –it flags) and create a dummy file on the volume with echo "test" &gt; /docker-volume-mount test/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test.txt</a:t>
            </a: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4. Exit the container (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Ctrl+D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5. Kill the container with docker rm –f example4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6. Re-create a new container, like you did in step 2, and shell into it, like in step 3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7. Use cat /docker-volume-mount/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test.txt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to verify your data is still there.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The persistence will survive a host reboot.  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Tips: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- Use </a:t>
            </a:r>
            <a:r>
              <a:rPr lang="en-US" sz="1400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  <a:cs typeface="Montserrat Semi" charset="0"/>
              </a:rPr>
              <a:t>docker volume ls 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to list volumes.</a:t>
            </a:r>
          </a:p>
          <a:p>
            <a:pPr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- Use </a:t>
            </a:r>
            <a:r>
              <a:rPr lang="en-US" sz="1400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  <a:cs typeface="Montserrat Semi" charset="0"/>
              </a:rPr>
              <a:t>docker volume rm 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to destroy volumes, and reclaim local disk space.</a:t>
            </a:r>
          </a:p>
          <a:p>
            <a:pPr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- You can copy data from a docker volume to the host – BUT, you must first run any container with attached volume in –d mode, and then use docker cp volume:/path/to/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file.txt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/host/path/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file.txt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, and the remove the container.</a:t>
            </a:r>
          </a:p>
          <a:p>
            <a:pPr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209328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–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2A6E7-F17A-14E0-6772-EB4D3FF5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3386"/>
            <a:ext cx="7772400" cy="396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58FA2-6EF7-1640-07DE-0F060E489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367" y="783165"/>
            <a:ext cx="1033530" cy="90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020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5 - Print env variable from a </a:t>
            </a:r>
            <a:r>
              <a:rPr lang="en-US" dirty="0" err="1"/>
              <a:t>c#</a:t>
            </a:r>
            <a:r>
              <a:rPr lang="en-US" dirty="0"/>
              <a:t> program running in a container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C3483-800E-884A-E784-6FD7E73EB110}"/>
              </a:ext>
            </a:extLst>
          </p:cNvPr>
          <p:cNvSpPr txBox="1"/>
          <p:nvPr/>
        </p:nvSpPr>
        <p:spPr bwMode="auto">
          <a:xfrm>
            <a:off x="325248" y="805882"/>
            <a:ext cx="8374252" cy="48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This is to practice working with environment variables, docker and how to use in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.net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A16DA-5839-7EDE-E7B6-CBF37F050F59}"/>
              </a:ext>
            </a:extLst>
          </p:cNvPr>
          <p:cNvSpPr txBox="1"/>
          <p:nvPr/>
        </p:nvSpPr>
        <p:spPr bwMode="auto">
          <a:xfrm>
            <a:off x="325249" y="1285999"/>
            <a:ext cx="8132952" cy="48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Run a container with image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proget.netadds.net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dockerimages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/example5:v1 using docker run. 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.net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compiled executable to run is /app/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printenv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. The output should match the output below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E4472-D889-9C9A-35E1-4A87B34E4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7" y="1766116"/>
            <a:ext cx="2355849" cy="242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C3257-325B-98D8-E3D6-44CFB67E77D3}"/>
              </a:ext>
            </a:extLst>
          </p:cNvPr>
          <p:cNvSpPr txBox="1"/>
          <p:nvPr/>
        </p:nvSpPr>
        <p:spPr bwMode="auto">
          <a:xfrm>
            <a:off x="325249" y="2269067"/>
            <a:ext cx="8031352" cy="86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Re-run the same container, this time setting an environment variable to be used by the docker container. Use docker run –e ENV_VARNAME=value syntax.  Use the CONNECTION_STRING env variable and set it to '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psql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://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user:password@my-server.com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'. Output should match below: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DC40E3-17B2-B0E6-BBA1-2B4CDE48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6" y="3122998"/>
            <a:ext cx="2772833" cy="274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9DB86-70C5-F1FA-3377-8DFE263B9370}"/>
              </a:ext>
            </a:extLst>
          </p:cNvPr>
          <p:cNvSpPr txBox="1"/>
          <p:nvPr/>
        </p:nvSpPr>
        <p:spPr bwMode="auto">
          <a:xfrm>
            <a:off x="359833" y="3623733"/>
            <a:ext cx="7653867" cy="28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Setting multiple env vars works, just repeat the –e flag -e VAR=value –e VAR2=value2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109776-59A7-0772-6C54-F63F8A232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33" y="4377651"/>
            <a:ext cx="7772400" cy="657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16C162-266B-8B91-1E53-3F704494D88A}"/>
              </a:ext>
            </a:extLst>
          </p:cNvPr>
          <p:cNvSpPr txBox="1"/>
          <p:nvPr/>
        </p:nvSpPr>
        <p:spPr bwMode="auto">
          <a:xfrm>
            <a:off x="359833" y="4108417"/>
            <a:ext cx="3111500" cy="28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C# program use - for reference.</a:t>
            </a:r>
          </a:p>
        </p:txBody>
      </p:sp>
    </p:spTree>
    <p:extLst>
      <p:ext uri="{BB962C8B-B14F-4D97-AF65-F5344CB8AC3E}">
        <p14:creationId xmlns:p14="http://schemas.microsoft.com/office/powerpoint/2010/main" val="370332310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5 -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E31BC8-BEE6-0188-7B2C-9181A917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6" y="902354"/>
            <a:ext cx="8775302" cy="3339446"/>
          </a:xfrm>
          <a:prstGeom prst="rect">
            <a:avLst/>
          </a:prstGeom>
        </p:spPr>
      </p:pic>
      <p:pic>
        <p:nvPicPr>
          <p:cNvPr id="7170" name="Picture 2" descr="Computer Science Notes for class 9 in english: What is a Variable">
            <a:extLst>
              <a:ext uri="{FF2B5EF4-FFF2-40B4-BE49-F238E27FC236}">
                <a16:creationId xmlns:a16="http://schemas.microsoft.com/office/drawing/2014/main" id="{065F8FEE-32DB-F8A6-E44E-0862488A8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451" y="4394257"/>
            <a:ext cx="1094317" cy="62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20140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 – Debug this for me, pls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EB81A-0844-C9B8-620E-751942386A71}"/>
              </a:ext>
            </a:extLst>
          </p:cNvPr>
          <p:cNvSpPr txBox="1"/>
          <p:nvPr/>
        </p:nvSpPr>
        <p:spPr bwMode="auto">
          <a:xfrm>
            <a:off x="254000" y="935567"/>
            <a:ext cx="8335433" cy="28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I am running a nginx web server container in detached mode.  Using: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4ED58E-A517-941E-0795-EE208463D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48" y="1221785"/>
            <a:ext cx="4426309" cy="7302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3C8E2-A102-D3CB-C309-6D0DE6E61CE0}"/>
              </a:ext>
            </a:extLst>
          </p:cNvPr>
          <p:cNvSpPr txBox="1"/>
          <p:nvPr/>
        </p:nvSpPr>
        <p:spPr bwMode="auto">
          <a:xfrm>
            <a:off x="254000" y="2108200"/>
            <a:ext cx="5803900" cy="67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I can shell into the container, which uses bash, and from there, I can run curl localhost which shows the container is serving a default page. Getting site cannot be reached, on the localhost.  How can I fix this?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4C27A2-8F0A-9612-A085-5F7BA875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996426"/>
            <a:ext cx="3433232" cy="17372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57A2E3-6328-C8EF-B387-C828A0380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216" y="2798233"/>
            <a:ext cx="2645489" cy="23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7048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 –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EB81A-0844-C9B8-620E-751942386A71}"/>
              </a:ext>
            </a:extLst>
          </p:cNvPr>
          <p:cNvSpPr txBox="1"/>
          <p:nvPr/>
        </p:nvSpPr>
        <p:spPr bwMode="auto">
          <a:xfrm>
            <a:off x="254000" y="935567"/>
            <a:ext cx="8335433" cy="28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The port 80 inside the container was not exposed to the host. Re-run exposing on 8080 with: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53342-831C-3542-2302-403B754E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48" y="2491317"/>
            <a:ext cx="4561758" cy="2172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7B99D-CE68-AF88-3A2B-60E9C003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48" y="1209848"/>
            <a:ext cx="4140200" cy="1237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FAD8D-57B4-E505-E208-1FAC2ABC6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711" y="1536117"/>
            <a:ext cx="2017722" cy="200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20703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containers placeholder for S. slides</a:t>
            </a:r>
          </a:p>
        </p:txBody>
      </p:sp>
    </p:spTree>
    <p:extLst>
      <p:ext uri="{BB962C8B-B14F-4D97-AF65-F5344CB8AC3E}">
        <p14:creationId xmlns:p14="http://schemas.microsoft.com/office/powerpoint/2010/main" val="1347711903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 setup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5BD794-2C4B-AD5C-5FE3-25F387263068}"/>
              </a:ext>
            </a:extLst>
          </p:cNvPr>
          <p:cNvCxnSpPr>
            <a:cxnSpLocks/>
          </p:cNvCxnSpPr>
          <p:nvPr/>
        </p:nvCxnSpPr>
        <p:spPr bwMode="auto">
          <a:xfrm flipV="1">
            <a:off x="4540850" y="779407"/>
            <a:ext cx="0" cy="3869827"/>
          </a:xfrm>
          <a:prstGeom prst="line">
            <a:avLst/>
          </a:prstGeom>
          <a:solidFill>
            <a:schemeClr val="hlink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F190FE-235E-5248-B957-7D7E585B526F}"/>
              </a:ext>
            </a:extLst>
          </p:cNvPr>
          <p:cNvSpPr txBox="1"/>
          <p:nvPr/>
        </p:nvSpPr>
        <p:spPr bwMode="auto">
          <a:xfrm>
            <a:off x="5070088" y="1066800"/>
            <a:ext cx="2069515" cy="28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WSL (Linux subsystem)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D75D73-08E2-90E2-7979-0FF87B2C9D34}"/>
              </a:ext>
            </a:extLst>
          </p:cNvPr>
          <p:cNvSpPr txBox="1"/>
          <p:nvPr/>
        </p:nvSpPr>
        <p:spPr bwMode="auto">
          <a:xfrm>
            <a:off x="325249" y="1066800"/>
            <a:ext cx="2228828" cy="28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Windows OS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323F5EA-4DA1-0B02-873C-55682619949D}"/>
              </a:ext>
            </a:extLst>
          </p:cNvPr>
          <p:cNvSpPr/>
          <p:nvPr/>
        </p:nvSpPr>
        <p:spPr bwMode="auto">
          <a:xfrm>
            <a:off x="5283657" y="1554455"/>
            <a:ext cx="2321167" cy="864749"/>
          </a:xfrm>
          <a:prstGeom prst="roundRect">
            <a:avLst/>
          </a:prstGeom>
          <a:solidFill>
            <a:schemeClr val="hlink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Postgres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linux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166B94-C71D-FBCF-FB20-3AC8928D2212}"/>
              </a:ext>
            </a:extLst>
          </p:cNvPr>
          <p:cNvSpPr/>
          <p:nvPr/>
        </p:nvSpPr>
        <p:spPr bwMode="auto">
          <a:xfrm>
            <a:off x="5269620" y="3857567"/>
            <a:ext cx="1923811" cy="95976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bg1"/>
                </a:solidFill>
              </a:rPr>
              <a:t>p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sql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(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linux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exe)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FD6C3-9E72-CE4B-A74B-8F6FD8880D60}"/>
              </a:ext>
            </a:extLst>
          </p:cNvPr>
          <p:cNvSpPr txBox="1"/>
          <p:nvPr/>
        </p:nvSpPr>
        <p:spPr bwMode="auto">
          <a:xfrm>
            <a:off x="6317859" y="3862566"/>
            <a:ext cx="962097" cy="1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dirty="0">
                <a:solidFill>
                  <a:schemeClr val="tx2"/>
                </a:solidFill>
                <a:latin typeface="+mj-lt"/>
                <a:cs typeface="Montserrat Semi" charset="0"/>
              </a:rPr>
              <a:t>PGPASSWORD=1234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BA3339-FF34-149F-3CA4-18C27B499B9A}"/>
              </a:ext>
            </a:extLst>
          </p:cNvPr>
          <p:cNvSpPr txBox="1"/>
          <p:nvPr/>
        </p:nvSpPr>
        <p:spPr bwMode="auto">
          <a:xfrm>
            <a:off x="6317859" y="1569769"/>
            <a:ext cx="1321169" cy="1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dirty="0">
                <a:solidFill>
                  <a:schemeClr val="bg1"/>
                </a:solidFill>
                <a:latin typeface="+mj-lt"/>
                <a:cs typeface="Montserrat Semi" charset="0"/>
              </a:rPr>
              <a:t>POSTGRES_PASSWORD=1234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15BF31-B57A-44B4-C15C-B8B9F6410F1C}"/>
              </a:ext>
            </a:extLst>
          </p:cNvPr>
          <p:cNvSpPr txBox="1"/>
          <p:nvPr/>
        </p:nvSpPr>
        <p:spPr bwMode="auto">
          <a:xfrm>
            <a:off x="6408448" y="2286238"/>
            <a:ext cx="714139" cy="1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dirty="0">
                <a:solidFill>
                  <a:schemeClr val="bg1"/>
                </a:solidFill>
                <a:latin typeface="+mj-lt"/>
                <a:cs typeface="Montserrat Semi" charset="0"/>
              </a:rPr>
              <a:t>:5432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BB985E-1640-CD96-277D-DA3FA5281A19}"/>
              </a:ext>
            </a:extLst>
          </p:cNvPr>
          <p:cNvSpPr txBox="1"/>
          <p:nvPr/>
        </p:nvSpPr>
        <p:spPr bwMode="auto">
          <a:xfrm>
            <a:off x="5203082" y="1899119"/>
            <a:ext cx="487353" cy="1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dirty="0">
                <a:solidFill>
                  <a:schemeClr val="bg1"/>
                </a:solidFill>
                <a:latin typeface="+mj-lt"/>
                <a:cs typeface="Montserrat Semi" charset="0"/>
              </a:rPr>
              <a:t>:5432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F8BC2E-DC97-F7EF-3B53-CC23840F28C4}"/>
              </a:ext>
            </a:extLst>
          </p:cNvPr>
          <p:cNvSpPr txBox="1"/>
          <p:nvPr/>
        </p:nvSpPr>
        <p:spPr bwMode="auto">
          <a:xfrm>
            <a:off x="3985893" y="1896038"/>
            <a:ext cx="684777" cy="1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dirty="0">
                <a:solidFill>
                  <a:schemeClr val="tx2"/>
                </a:solidFill>
                <a:latin typeface="+mj-lt"/>
                <a:cs typeface="Montserrat Semi" charset="0"/>
              </a:rPr>
              <a:t>localhost:5432</a:t>
            </a:r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id="{ED360FD2-8B6E-892B-4871-41F035A39358}"/>
              </a:ext>
            </a:extLst>
          </p:cNvPr>
          <p:cNvSpPr/>
          <p:nvPr/>
        </p:nvSpPr>
        <p:spPr bwMode="auto">
          <a:xfrm>
            <a:off x="8200216" y="1680284"/>
            <a:ext cx="792644" cy="606929"/>
          </a:xfrm>
          <a:prstGeom prst="can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500" dirty="0">
                <a:solidFill>
                  <a:schemeClr val="bg1"/>
                </a:solidFill>
              </a:rPr>
              <a:t>Docker volume, database data</a:t>
            </a:r>
            <a:endParaRPr kumimoji="0" lang="en-US" sz="5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D89D57-C16F-D137-E015-92EE1CE50E53}"/>
              </a:ext>
            </a:extLst>
          </p:cNvPr>
          <p:cNvCxnSpPr>
            <a:cxnSpLocks/>
          </p:cNvCxnSpPr>
          <p:nvPr/>
        </p:nvCxnSpPr>
        <p:spPr bwMode="auto">
          <a:xfrm>
            <a:off x="7719501" y="1983748"/>
            <a:ext cx="419415" cy="0"/>
          </a:xfrm>
          <a:prstGeom prst="straightConnector1">
            <a:avLst/>
          </a:prstGeom>
          <a:solidFill>
            <a:schemeClr val="hlink"/>
          </a:solidFill>
          <a:ln w="9525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FF5ADC-C5E2-0D56-13F9-B771CDF35D5D}"/>
              </a:ext>
            </a:extLst>
          </p:cNvPr>
          <p:cNvSpPr txBox="1"/>
          <p:nvPr/>
        </p:nvSpPr>
        <p:spPr bwMode="auto">
          <a:xfrm>
            <a:off x="7727916" y="1703556"/>
            <a:ext cx="383412" cy="14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" dirty="0">
                <a:solidFill>
                  <a:schemeClr val="tx2"/>
                </a:solidFill>
                <a:latin typeface="+mj-lt"/>
                <a:cs typeface="Montserrat Semi" charset="0"/>
              </a:rPr>
              <a:t>attached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D6A279-7F44-8532-393B-22AD185CE8D4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4785347" y="1983747"/>
            <a:ext cx="417735" cy="3082"/>
          </a:xfrm>
          <a:prstGeom prst="straightConnector1">
            <a:avLst/>
          </a:prstGeom>
          <a:solidFill>
            <a:schemeClr val="hlink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7A2A993-C83C-F238-F967-FB1D64EE6BA8}"/>
              </a:ext>
            </a:extLst>
          </p:cNvPr>
          <p:cNvSpPr/>
          <p:nvPr/>
        </p:nvSpPr>
        <p:spPr bwMode="auto">
          <a:xfrm flipH="1">
            <a:off x="383524" y="1515857"/>
            <a:ext cx="2427749" cy="935781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bg1"/>
                </a:solidFill>
              </a:rPr>
              <a:t>pgAdmin</a:t>
            </a:r>
            <a:r>
              <a:rPr lang="en-US" sz="1400" dirty="0">
                <a:solidFill>
                  <a:schemeClr val="bg1"/>
                </a:solidFill>
              </a:rPr>
              <a:t> (Windows exe)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B7CA0D-9ACD-591E-5FEC-1F6018EC4A3F}"/>
              </a:ext>
            </a:extLst>
          </p:cNvPr>
          <p:cNvCxnSpPr>
            <a:cxnSpLocks/>
            <a:stCxn id="39" idx="1"/>
            <a:endCxn id="28" idx="1"/>
          </p:cNvCxnSpPr>
          <p:nvPr/>
        </p:nvCxnSpPr>
        <p:spPr bwMode="auto">
          <a:xfrm>
            <a:off x="2811273" y="1983748"/>
            <a:ext cx="1174620" cy="0"/>
          </a:xfrm>
          <a:prstGeom prst="straightConnector1">
            <a:avLst/>
          </a:prstGeom>
          <a:solidFill>
            <a:schemeClr val="hlink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858FBD-7C16-601C-2BAD-184F92D6F952}"/>
              </a:ext>
            </a:extLst>
          </p:cNvPr>
          <p:cNvSpPr/>
          <p:nvPr/>
        </p:nvSpPr>
        <p:spPr bwMode="auto">
          <a:xfrm>
            <a:off x="383524" y="3075663"/>
            <a:ext cx="2427749" cy="563044"/>
          </a:xfrm>
          <a:prstGeom prst="roundRect">
            <a:avLst/>
          </a:prstGeom>
          <a:solidFill>
            <a:schemeClr val="hlink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>
                <a:solidFill>
                  <a:schemeClr val="bg1"/>
                </a:solidFill>
              </a:rPr>
              <a:t>.net</a:t>
            </a:r>
            <a:r>
              <a:rPr lang="en-US" sz="1400" dirty="0">
                <a:solidFill>
                  <a:schemeClr val="bg1"/>
                </a:solidFill>
              </a:rPr>
              <a:t> exe using </a:t>
            </a:r>
            <a:r>
              <a:rPr lang="en-US" sz="1400" dirty="0" err="1">
                <a:solidFill>
                  <a:schemeClr val="bg1"/>
                </a:solidFill>
              </a:rPr>
              <a:t>postgres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AB4FAFA-B4D8-536B-3542-C96C9C87A79B}"/>
              </a:ext>
            </a:extLst>
          </p:cNvPr>
          <p:cNvSpPr/>
          <p:nvPr/>
        </p:nvSpPr>
        <p:spPr bwMode="auto">
          <a:xfrm>
            <a:off x="5283657" y="2757958"/>
            <a:ext cx="2321167" cy="57055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Asp.net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app using </a:t>
            </a:r>
            <a:r>
              <a:rPr kumimoji="0" lang="en-US" sz="1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db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E068D80-1B03-7F12-CBA1-1BF06E67BBF0}"/>
              </a:ext>
            </a:extLst>
          </p:cNvPr>
          <p:cNvCxnSpPr>
            <a:cxnSpLocks/>
            <a:stCxn id="47" idx="3"/>
          </p:cNvCxnSpPr>
          <p:nvPr/>
        </p:nvCxnSpPr>
        <p:spPr bwMode="auto">
          <a:xfrm flipV="1">
            <a:off x="2811273" y="2071457"/>
            <a:ext cx="1241158" cy="1285728"/>
          </a:xfrm>
          <a:prstGeom prst="straightConnector1">
            <a:avLst/>
          </a:prstGeom>
          <a:solidFill>
            <a:schemeClr val="hlink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3017952-C4D5-DBD8-230F-E340469940D9}"/>
              </a:ext>
            </a:extLst>
          </p:cNvPr>
          <p:cNvCxnSpPr>
            <a:cxnSpLocks/>
            <a:stCxn id="18" idx="1"/>
          </p:cNvCxnSpPr>
          <p:nvPr/>
        </p:nvCxnSpPr>
        <p:spPr bwMode="auto">
          <a:xfrm rot="10800000">
            <a:off x="4931954" y="3566605"/>
            <a:ext cx="337667" cy="770842"/>
          </a:xfrm>
          <a:prstGeom prst="bentConnector2">
            <a:avLst/>
          </a:prstGeom>
          <a:solidFill>
            <a:schemeClr val="hlink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95E813B1-EEC8-AA9D-CA19-416943B6706C}"/>
              </a:ext>
            </a:extLst>
          </p:cNvPr>
          <p:cNvSpPr/>
          <p:nvPr/>
        </p:nvSpPr>
        <p:spPr bwMode="auto">
          <a:xfrm>
            <a:off x="8242819" y="2757958"/>
            <a:ext cx="782152" cy="414287"/>
          </a:xfrm>
          <a:prstGeom prst="rect">
            <a:avLst/>
          </a:prstGeom>
          <a:solidFill>
            <a:schemeClr val="hlink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DNS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7AA1DA0-28DE-531E-CEA4-E2C7FCEE79AB}"/>
              </a:ext>
            </a:extLst>
          </p:cNvPr>
          <p:cNvSpPr txBox="1"/>
          <p:nvPr/>
        </p:nvSpPr>
        <p:spPr bwMode="auto">
          <a:xfrm>
            <a:off x="6408448" y="1414163"/>
            <a:ext cx="1613911" cy="1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dirty="0">
                <a:solidFill>
                  <a:schemeClr val="tx2"/>
                </a:solidFill>
                <a:latin typeface="+mj-lt"/>
                <a:cs typeface="Montserrat Semi" charset="0"/>
              </a:rPr>
              <a:t>Container </a:t>
            </a:r>
            <a:r>
              <a:rPr lang="en-US" sz="600" dirty="0" err="1">
                <a:solidFill>
                  <a:schemeClr val="tx2"/>
                </a:solidFill>
                <a:latin typeface="+mj-lt"/>
                <a:cs typeface="Montserrat Semi" charset="0"/>
              </a:rPr>
              <a:t>Name:db</a:t>
            </a:r>
            <a:r>
              <a:rPr lang="en-US" sz="600" dirty="0">
                <a:solidFill>
                  <a:schemeClr val="tx2"/>
                </a:solidFill>
                <a:latin typeface="+mj-lt"/>
                <a:cs typeface="Montserrat Semi" charset="0"/>
              </a:rPr>
              <a:t>, 192.168.2.1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F20872-123C-40C2-9396-C3A8FFA5E998}"/>
              </a:ext>
            </a:extLst>
          </p:cNvPr>
          <p:cNvSpPr txBox="1"/>
          <p:nvPr/>
        </p:nvSpPr>
        <p:spPr bwMode="auto">
          <a:xfrm>
            <a:off x="8456413" y="3153094"/>
            <a:ext cx="744088" cy="25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dirty="0">
                <a:solidFill>
                  <a:schemeClr val="tx2"/>
                </a:solidFill>
                <a:latin typeface="+mj-lt"/>
                <a:cs typeface="Montserrat Semi" charset="0"/>
              </a:rPr>
              <a:t>192.168.2.1 </a:t>
            </a:r>
            <a:r>
              <a:rPr lang="en-US" sz="600" dirty="0" err="1">
                <a:solidFill>
                  <a:schemeClr val="tx2"/>
                </a:solidFill>
                <a:latin typeface="+mj-lt"/>
                <a:cs typeface="Montserrat Semi" charset="0"/>
              </a:rPr>
              <a:t>db</a:t>
            </a:r>
            <a:br>
              <a:rPr lang="en-US" sz="600" dirty="0">
                <a:solidFill>
                  <a:schemeClr val="tx2"/>
                </a:solidFill>
                <a:latin typeface="+mj-lt"/>
                <a:cs typeface="Montserrat Semi" charset="0"/>
              </a:rPr>
            </a:br>
            <a:r>
              <a:rPr lang="en-US" sz="600" dirty="0">
                <a:solidFill>
                  <a:schemeClr val="tx2"/>
                </a:solidFill>
                <a:latin typeface="+mj-lt"/>
                <a:cs typeface="Montserrat Semi" charset="0"/>
              </a:rPr>
              <a:t>192.168.2.2 app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0A7EF28-80D4-881D-1EEE-23C5C3F47F59}"/>
              </a:ext>
            </a:extLst>
          </p:cNvPr>
          <p:cNvCxnSpPr/>
          <p:nvPr/>
        </p:nvCxnSpPr>
        <p:spPr bwMode="auto">
          <a:xfrm flipV="1">
            <a:off x="6510377" y="2461657"/>
            <a:ext cx="0" cy="252664"/>
          </a:xfrm>
          <a:prstGeom prst="straightConnector1">
            <a:avLst/>
          </a:prstGeom>
          <a:solidFill>
            <a:schemeClr val="hlink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4A500EA-2CC2-0C72-2E4C-B7447DB00BED}"/>
              </a:ext>
            </a:extLst>
          </p:cNvPr>
          <p:cNvSpPr/>
          <p:nvPr/>
        </p:nvSpPr>
        <p:spPr bwMode="auto">
          <a:xfrm>
            <a:off x="4711805" y="1386714"/>
            <a:ext cx="4401967" cy="214619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45720" rIns="182880" bIns="45720" numCol="1" rtlCol="0" anchor="ctr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B3E2DA-74D8-EBC9-D325-C61D1B042954}"/>
              </a:ext>
            </a:extLst>
          </p:cNvPr>
          <p:cNvSpPr txBox="1"/>
          <p:nvPr/>
        </p:nvSpPr>
        <p:spPr bwMode="auto">
          <a:xfrm>
            <a:off x="8697058" y="1248805"/>
            <a:ext cx="872688" cy="16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500" dirty="0">
                <a:solidFill>
                  <a:schemeClr val="tx2"/>
                </a:solidFill>
                <a:latin typeface="+mj-lt"/>
                <a:cs typeface="Montserrat Semi" charset="0"/>
              </a:rPr>
              <a:t>docker</a:t>
            </a: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ACA385D-AD7D-35CD-6F62-1BD2DDACE21E}"/>
              </a:ext>
            </a:extLst>
          </p:cNvPr>
          <p:cNvCxnSpPr/>
          <p:nvPr/>
        </p:nvCxnSpPr>
        <p:spPr bwMode="auto">
          <a:xfrm flipV="1">
            <a:off x="4931953" y="2025283"/>
            <a:ext cx="0" cy="1390492"/>
          </a:xfrm>
          <a:prstGeom prst="straightConnector1">
            <a:avLst/>
          </a:prstGeom>
          <a:solidFill>
            <a:schemeClr val="hlink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5E61B4F-D8F2-BE13-7A86-C924078E1459}"/>
              </a:ext>
            </a:extLst>
          </p:cNvPr>
          <p:cNvSpPr txBox="1"/>
          <p:nvPr/>
        </p:nvSpPr>
        <p:spPr bwMode="auto">
          <a:xfrm>
            <a:off x="4931953" y="3526063"/>
            <a:ext cx="684777" cy="1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dirty="0">
                <a:solidFill>
                  <a:schemeClr val="tx2"/>
                </a:solidFill>
                <a:latin typeface="+mj-lt"/>
                <a:cs typeface="Montserrat Semi" charset="0"/>
              </a:rPr>
              <a:t>localhost:5432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D07C7CE6-23B3-B6E8-E92C-C8792E24F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995" y="4649234"/>
            <a:ext cx="1449060" cy="13716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BECA078-4F07-1A25-365E-AD96C90F6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72" y="3172245"/>
            <a:ext cx="1496960" cy="13691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B639B7B5-F9B6-A861-521F-8E4F57A24D7E}"/>
              </a:ext>
            </a:extLst>
          </p:cNvPr>
          <p:cNvSpPr txBox="1"/>
          <p:nvPr/>
        </p:nvSpPr>
        <p:spPr bwMode="auto">
          <a:xfrm>
            <a:off x="6612308" y="2590248"/>
            <a:ext cx="1344220" cy="1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dirty="0">
                <a:solidFill>
                  <a:schemeClr val="tx2"/>
                </a:solidFill>
                <a:latin typeface="+mj-lt"/>
                <a:cs typeface="Montserrat Semi" charset="0"/>
              </a:rPr>
              <a:t>Container </a:t>
            </a:r>
            <a:r>
              <a:rPr lang="en-US" sz="600" dirty="0" err="1">
                <a:solidFill>
                  <a:schemeClr val="tx2"/>
                </a:solidFill>
                <a:latin typeface="+mj-lt"/>
                <a:cs typeface="Montserrat Semi" charset="0"/>
              </a:rPr>
              <a:t>Name:app</a:t>
            </a:r>
            <a:r>
              <a:rPr lang="en-US" sz="600" dirty="0">
                <a:solidFill>
                  <a:schemeClr val="tx2"/>
                </a:solidFill>
                <a:latin typeface="+mj-lt"/>
                <a:cs typeface="Montserrat Semi" charset="0"/>
              </a:rPr>
              <a:t>, 192.168.2.2</a:t>
            </a:r>
          </a:p>
        </p:txBody>
      </p:sp>
    </p:spTree>
    <p:extLst>
      <p:ext uri="{BB962C8B-B14F-4D97-AF65-F5344CB8AC3E}">
        <p14:creationId xmlns:p14="http://schemas.microsoft.com/office/powerpoint/2010/main" val="1972998130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8 – run a </a:t>
            </a:r>
            <a:r>
              <a:rPr lang="en-US" dirty="0" err="1"/>
              <a:t>postgres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database in container with docker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6276EC-5096-10C6-03A9-09FE76547EFF}"/>
              </a:ext>
            </a:extLst>
          </p:cNvPr>
          <p:cNvSpPr txBox="1"/>
          <p:nvPr/>
        </p:nvSpPr>
        <p:spPr bwMode="auto">
          <a:xfrm>
            <a:off x="370295" y="948407"/>
            <a:ext cx="8014225" cy="14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Next, write a docker run statement that will fire up a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postgres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db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container.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The docker run statement should:</a:t>
            </a:r>
          </a:p>
          <a:p>
            <a:pPr marL="285750" marR="0" indent="-28575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Give the container a name with --name</a:t>
            </a:r>
          </a:p>
          <a:p>
            <a:pPr marL="285750" marR="0" indent="-28575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Run in detached mode –d or –detach</a:t>
            </a:r>
          </a:p>
          <a:p>
            <a:pPr marL="285750" marR="0" indent="-28575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Set the environment variable POSTGRES_PASSWORD=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your_password</a:t>
            </a: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marL="285750" marR="0" indent="-28575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Expose port 5432 on the host windows machine and forward to container port 5432</a:t>
            </a:r>
          </a:p>
          <a:p>
            <a:pPr marL="285750" marR="0" indent="-28575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Use the image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proget.netadds.net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dockerimages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/postgres:16-bullseye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2B5D1-C506-3EEA-34EB-9C86C9A9F8CA}"/>
              </a:ext>
            </a:extLst>
          </p:cNvPr>
          <p:cNvSpPr txBox="1"/>
          <p:nvPr/>
        </p:nvSpPr>
        <p:spPr bwMode="auto">
          <a:xfrm>
            <a:off x="370295" y="2571750"/>
            <a:ext cx="7092268" cy="28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Verify that the container is running by executing docker ps.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77F68-2B78-5E5B-FCD1-30B6F8C5910F}"/>
              </a:ext>
            </a:extLst>
          </p:cNvPr>
          <p:cNvSpPr txBox="1"/>
          <p:nvPr/>
        </p:nvSpPr>
        <p:spPr bwMode="auto">
          <a:xfrm>
            <a:off x="370295" y="3031698"/>
            <a:ext cx="6495262" cy="14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Install 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pgAdmin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windows program from 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  <a:hlinkClick r:id="rId2"/>
              </a:rPr>
              <a:t>\\shares\Common\Users\friedrich.brunzema\pgadmin4-8.4-x64.exe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. 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Run the program installer and start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pgAdmin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3.    Under Quick Links, click Add new server, name it localhost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Under Connections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tab,specify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localhost as the host name, add your password &amp; click save.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4    The program should show the new server in the tree.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6F64DF-B81D-7432-C593-615CCB10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093" y="2267108"/>
            <a:ext cx="2377456" cy="10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03272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3F641-DB74-D236-4946-BD5204FF9DE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45841" y="1003434"/>
            <a:ext cx="8489887" cy="341997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000" dirty="0"/>
              <a:t>Introduction – why is docker important.</a:t>
            </a:r>
          </a:p>
          <a:p>
            <a:pPr marL="0" indent="0">
              <a:buNone/>
            </a:pPr>
            <a:r>
              <a:rPr lang="en-US" sz="4000" dirty="0"/>
              <a:t>System Prep – so you can run the examples.</a:t>
            </a:r>
          </a:p>
          <a:p>
            <a:pPr marL="0" indent="0">
              <a:buNone/>
            </a:pPr>
            <a:r>
              <a:rPr lang="en-US" sz="4000" dirty="0"/>
              <a:t>Recap intro to docker video via the docker cli </a:t>
            </a:r>
            <a:r>
              <a:rPr lang="en-US" sz="4000" dirty="0" err="1"/>
              <a:t>cheatsheet</a:t>
            </a:r>
            <a:r>
              <a:rPr lang="en-US" sz="4000" dirty="0"/>
              <a:t>.</a:t>
            </a:r>
          </a:p>
          <a:p>
            <a:pPr marL="0" indent="0">
              <a:buNone/>
            </a:pPr>
            <a:r>
              <a:rPr lang="en-US" sz="4000" dirty="0"/>
              <a:t>Running a container, shelling in 'aka capture the flag'.</a:t>
            </a:r>
          </a:p>
          <a:p>
            <a:pPr marL="0" indent="0">
              <a:buNone/>
            </a:pPr>
            <a:r>
              <a:rPr lang="en-US" sz="4000" dirty="0"/>
              <a:t>Docker containers are ephemeral, they come and go.</a:t>
            </a:r>
          </a:p>
          <a:p>
            <a:pPr marL="0" indent="0">
              <a:buNone/>
            </a:pPr>
            <a:r>
              <a:rPr lang="en-US" sz="4000" dirty="0"/>
              <a:t>Volume bind mounts Host to Container.</a:t>
            </a:r>
          </a:p>
          <a:p>
            <a:pPr marL="0" indent="0">
              <a:buNone/>
            </a:pPr>
            <a:r>
              <a:rPr lang="en-US" sz="4000" dirty="0"/>
              <a:t>Using docker volumes.</a:t>
            </a:r>
          </a:p>
          <a:p>
            <a:pPr marL="0" indent="0">
              <a:buNone/>
            </a:pPr>
            <a:r>
              <a:rPr lang="en-US" sz="4000" dirty="0"/>
              <a:t>Environment variables and a </a:t>
            </a:r>
            <a:r>
              <a:rPr lang="en-US" sz="4000" dirty="0" err="1"/>
              <a:t>dockerized</a:t>
            </a:r>
            <a:r>
              <a:rPr lang="en-US" sz="4000" dirty="0"/>
              <a:t> C# app.</a:t>
            </a:r>
          </a:p>
          <a:p>
            <a:pPr marL="0" indent="0">
              <a:buNone/>
            </a:pPr>
            <a:r>
              <a:rPr lang="en-US" sz="4000" dirty="0"/>
              <a:t>The joy of Port mapping.</a:t>
            </a:r>
          </a:p>
          <a:p>
            <a:pPr marL="0" indent="0">
              <a:buNone/>
            </a:pPr>
            <a:r>
              <a:rPr lang="en-US" sz="4000" dirty="0"/>
              <a:t>Intro to Windows containers with Saravanan Chandrasekar</a:t>
            </a:r>
          </a:p>
          <a:p>
            <a:pPr marL="0" indent="0">
              <a:buNone/>
            </a:pPr>
            <a:r>
              <a:rPr lang="en-US" sz="4000" dirty="0"/>
              <a:t>Playing with docker and </a:t>
            </a:r>
            <a:r>
              <a:rPr lang="en-US" sz="4000" dirty="0" err="1"/>
              <a:t>postgres</a:t>
            </a:r>
            <a:r>
              <a:rPr lang="en-US" sz="4000" dirty="0"/>
              <a:t> in multiple ways including docker-compose.</a:t>
            </a:r>
          </a:p>
          <a:p>
            <a:pPr marL="0" indent="0">
              <a:buNone/>
            </a:pPr>
            <a:r>
              <a:rPr lang="en-US" sz="4000" dirty="0"/>
              <a:t>Questions.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75256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8 – solution – and problems...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55300-28DC-FADC-7380-73624675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4844"/>
            <a:ext cx="7772400" cy="2816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D91A78-AA6C-D260-BD92-45DEDA63AAE9}"/>
              </a:ext>
            </a:extLst>
          </p:cNvPr>
          <p:cNvSpPr txBox="1"/>
          <p:nvPr/>
        </p:nvSpPr>
        <p:spPr bwMode="auto">
          <a:xfrm>
            <a:off x="211597" y="3865418"/>
            <a:ext cx="7825299" cy="67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There are two things majorly wrong with this – it will work BUT....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1. The password is hard-coded, so we cannot commit the script to the git repo without leaking pw.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2. There is no persistence – once the container stops, and gets removed,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db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data IS GONE!</a:t>
            </a:r>
          </a:p>
        </p:txBody>
      </p:sp>
    </p:spTree>
    <p:extLst>
      <p:ext uri="{BB962C8B-B14F-4D97-AF65-F5344CB8AC3E}">
        <p14:creationId xmlns:p14="http://schemas.microsoft.com/office/powerpoint/2010/main" val="1408972909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247650"/>
            <a:ext cx="7952509" cy="373585"/>
          </a:xfrm>
        </p:spPr>
        <p:txBody>
          <a:bodyPr/>
          <a:lstStyle/>
          <a:p>
            <a:r>
              <a:rPr lang="en-US" dirty="0"/>
              <a:t>Exercise 9 – put data into the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77F68-2B78-5E5B-FCD1-30B6F8C5910F}"/>
              </a:ext>
            </a:extLst>
          </p:cNvPr>
          <p:cNvSpPr txBox="1"/>
          <p:nvPr/>
        </p:nvSpPr>
        <p:spPr bwMode="auto">
          <a:xfrm>
            <a:off x="4126135" y="797266"/>
            <a:ext cx="4383075" cy="319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docker rm –f any running container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Run the create_docker_postgre2.sh script from Ex9 folder in checked out project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Use export POSTGRES_PASSWORD=test1234 if you get the error, and re-run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Use docker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to verify container is running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Run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pgAdmin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, connect to your database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Run PSQL tool, right click on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postgres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db</a:t>
            </a: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In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psql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(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postgres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=# prompt) run create database test;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Switch to test database.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Paste contents of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dummy_table.sql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into 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pSQL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window, then press enter.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Select * from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dummy_table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; to verify data is there.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87697-FC3E-6BAF-3472-73F7E60D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761746"/>
            <a:ext cx="3894569" cy="2700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944C8-1945-D88F-220D-E12D861D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884" y="3491735"/>
            <a:ext cx="1280376" cy="1706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E0CD48-1B56-A055-9C6B-8B053F4A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201" y="3747541"/>
            <a:ext cx="3219293" cy="13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54933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247650"/>
            <a:ext cx="7952509" cy="373585"/>
          </a:xfrm>
        </p:spPr>
        <p:txBody>
          <a:bodyPr/>
          <a:lstStyle/>
          <a:p>
            <a:r>
              <a:rPr lang="en-US" dirty="0"/>
              <a:t>Exercise 10 – write </a:t>
            </a:r>
            <a:r>
              <a:rPr lang="en-US" dirty="0" err="1"/>
              <a:t>c#</a:t>
            </a:r>
            <a:r>
              <a:rPr lang="en-US" dirty="0"/>
              <a:t> program to dump the </a:t>
            </a:r>
            <a:r>
              <a:rPr lang="en-US" dirty="0" err="1"/>
              <a:t>dummy_table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4CD37-2BEC-AC43-79B8-E0782A157224}"/>
              </a:ext>
            </a:extLst>
          </p:cNvPr>
          <p:cNvSpPr txBox="1"/>
          <p:nvPr/>
        </p:nvSpPr>
        <p:spPr bwMode="auto">
          <a:xfrm>
            <a:off x="260718" y="850165"/>
            <a:ext cx="6812658" cy="28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1. Ask co-pilot to write your program.  This was my query to the co-pilot: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68CEC-2842-145C-99E3-C49ED876A239}"/>
              </a:ext>
            </a:extLst>
          </p:cNvPr>
          <p:cNvSpPr txBox="1"/>
          <p:nvPr/>
        </p:nvSpPr>
        <p:spPr bwMode="auto">
          <a:xfrm>
            <a:off x="272053" y="1212902"/>
            <a:ext cx="6449921" cy="106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Write a command line </a:t>
            </a:r>
            <a:r>
              <a:rPr lang="en-US" sz="1400" dirty="0" err="1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.net</a:t>
            </a:r>
            <a:r>
              <a:rPr lang="en-US" sz="14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 6 </a:t>
            </a:r>
            <a:r>
              <a:rPr lang="en-US" sz="1400" dirty="0" err="1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c#</a:t>
            </a:r>
            <a:r>
              <a:rPr lang="en-US" sz="14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 program that connects to a Postgres SQL database (get CONNECTION_STRING environment variable and use the value to connect). The program should print the contents of the tables called </a:t>
            </a:r>
            <a:r>
              <a:rPr lang="en-US" sz="1400" dirty="0" err="1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dummy_table</a:t>
            </a:r>
            <a:r>
              <a:rPr lang="en-US" sz="14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, that has rows of id (int), name(string).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7F4AE-EB9E-8D4B-F0E4-83A0AA3704EB}"/>
              </a:ext>
            </a:extLst>
          </p:cNvPr>
          <p:cNvSpPr txBox="1"/>
          <p:nvPr/>
        </p:nvSpPr>
        <p:spPr bwMode="auto">
          <a:xfrm>
            <a:off x="260718" y="2351236"/>
            <a:ext cx="8785041" cy="102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2. Use </a:t>
            </a:r>
            <a:r>
              <a:rPr lang="en-US" sz="14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dotnet new console –name </a:t>
            </a:r>
            <a:r>
              <a:rPr lang="en-US" sz="1400" dirty="0" err="1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dbclient</a:t>
            </a:r>
            <a:r>
              <a:rPr lang="en-US" sz="14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, </a:t>
            </a:r>
            <a:r>
              <a:rPr lang="en-US" sz="1400" dirty="0">
                <a:solidFill>
                  <a:schemeClr val="tx2"/>
                </a:solidFill>
                <a:latin typeface="Aptos" panose="020B0004020202020204" pitchFamily="34" charset="0"/>
                <a:ea typeface="Cascadia Code" pitchFamily="49" charset="0"/>
                <a:cs typeface="Cascadia Code" pitchFamily="49" charset="0"/>
              </a:rPr>
              <a:t>paste in the co-pilot code to </a:t>
            </a:r>
            <a:r>
              <a:rPr lang="en-US" sz="1400" dirty="0" err="1">
                <a:solidFill>
                  <a:schemeClr val="tx2"/>
                </a:solidFill>
                <a:latin typeface="Aptos" panose="020B0004020202020204" pitchFamily="34" charset="0"/>
                <a:ea typeface="Cascadia Code" pitchFamily="49" charset="0"/>
                <a:cs typeface="Cascadia Code" pitchFamily="49" charset="0"/>
              </a:rPr>
              <a:t>program.cs</a:t>
            </a:r>
            <a:endParaRPr lang="en-US" sz="1400" dirty="0">
              <a:solidFill>
                <a:schemeClr val="tx2"/>
              </a:solidFill>
              <a:latin typeface="Aptos" panose="020B0004020202020204" pitchFamily="34" charset="0"/>
              <a:ea typeface="Cascadia Code" pitchFamily="49" charset="0"/>
              <a:cs typeface="Cascadia Code" pitchFamily="49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3. Use </a:t>
            </a:r>
            <a:r>
              <a:rPr lang="en-US" sz="14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dotnet add </a:t>
            </a:r>
            <a:r>
              <a:rPr lang="en-US" sz="1400" dirty="0" err="1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dbclient.csproj</a:t>
            </a:r>
            <a:r>
              <a:rPr lang="en-US" sz="14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 package </a:t>
            </a:r>
            <a:r>
              <a:rPr lang="en-US" sz="1400" dirty="0" err="1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Npgsql</a:t>
            </a:r>
            <a:r>
              <a:rPr lang="en-US" sz="14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 -v 6.0.2 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to add the needed reference.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4. Assuming you have the POSTGRES_PASSWORD env variable set, run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export CONNECTION_STRING="Host=</a:t>
            </a:r>
            <a:r>
              <a:rPr lang="en-US" sz="1100" dirty="0" err="1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localhost;Username</a:t>
            </a:r>
            <a:r>
              <a:rPr lang="en-US" sz="11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=</a:t>
            </a:r>
            <a:r>
              <a:rPr lang="en-US" sz="1100" dirty="0" err="1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postgres;Password</a:t>
            </a:r>
            <a:r>
              <a:rPr lang="en-US" sz="11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=$</a:t>
            </a:r>
            <a:r>
              <a:rPr lang="en-US" sz="1100" dirty="0" err="1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POSTGRESS_PASSWORD;Database</a:t>
            </a:r>
            <a:r>
              <a:rPr lang="en-US" sz="1100" dirty="0">
                <a:solidFill>
                  <a:schemeClr val="tx2"/>
                </a:solidFill>
                <a:latin typeface="Cascadia Code" pitchFamily="49" charset="0"/>
                <a:ea typeface="Cascadia Code" pitchFamily="49" charset="0"/>
                <a:cs typeface="Cascadia Code" pitchFamily="49" charset="0"/>
              </a:rPr>
              <a:t>=test"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5. Run dotnet run in the same folder as your .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csproj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file</a:t>
            </a:r>
            <a:endParaRPr lang="en-US" sz="1400" dirty="0">
              <a:solidFill>
                <a:schemeClr val="tx2"/>
              </a:solidFill>
              <a:latin typeface="Cascadia Code" pitchFamily="49" charset="0"/>
              <a:ea typeface="Cascadia Code" pitchFamily="49" charset="0"/>
              <a:cs typeface="Cascadia Code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76C62F-B3CF-BE18-C4AF-01F8A702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38" y="3373194"/>
            <a:ext cx="7772400" cy="1114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129930-8CB7-3041-4D37-2ABE6EB92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643" y="1060255"/>
            <a:ext cx="1134116" cy="11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90100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247650"/>
            <a:ext cx="7952509" cy="373585"/>
          </a:xfrm>
        </p:spPr>
        <p:txBody>
          <a:bodyPr/>
          <a:lstStyle/>
          <a:p>
            <a:r>
              <a:rPr lang="en-US" dirty="0"/>
              <a:t>Exercise 10 –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83B47-C998-859D-DDDA-ACD0E4F8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01" y="819936"/>
            <a:ext cx="5446767" cy="2478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F202E3-2DE9-33FF-1666-C0B08E70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01" y="3357849"/>
            <a:ext cx="4071347" cy="1774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92C95-5922-3219-5591-B3B744D7E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961" y="3357849"/>
            <a:ext cx="4786288" cy="526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F16794-23AE-C669-E5F8-3793292DA5C8}"/>
              </a:ext>
            </a:extLst>
          </p:cNvPr>
          <p:cNvSpPr txBox="1"/>
          <p:nvPr/>
        </p:nvSpPr>
        <p:spPr bwMode="auto">
          <a:xfrm>
            <a:off x="6034283" y="1259189"/>
            <a:ext cx="2289779" cy="48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Note: no error handling, not a production program.</a:t>
            </a:r>
          </a:p>
        </p:txBody>
      </p:sp>
    </p:spTree>
    <p:extLst>
      <p:ext uri="{BB962C8B-B14F-4D97-AF65-F5344CB8AC3E}">
        <p14:creationId xmlns:p14="http://schemas.microsoft.com/office/powerpoint/2010/main" val="3282877422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247650"/>
            <a:ext cx="7952509" cy="373585"/>
          </a:xfrm>
        </p:spPr>
        <p:txBody>
          <a:bodyPr/>
          <a:lstStyle/>
          <a:p>
            <a:r>
              <a:rPr lang="en-US" dirty="0"/>
              <a:t>Exercise 11 – docker-compose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C6A7F-ACD7-7736-CCC0-D25D9E7378BE}"/>
              </a:ext>
            </a:extLst>
          </p:cNvPr>
          <p:cNvSpPr txBox="1"/>
          <p:nvPr/>
        </p:nvSpPr>
        <p:spPr bwMode="auto">
          <a:xfrm>
            <a:off x="290945" y="887950"/>
            <a:ext cx="7016698" cy="48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Not expecting you to do this – you need to have seen the docker-compose video from Nana.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83797-F1DD-63D9-FB38-744015B59D07}"/>
              </a:ext>
            </a:extLst>
          </p:cNvPr>
          <p:cNvSpPr txBox="1"/>
          <p:nvPr/>
        </p:nvSpPr>
        <p:spPr bwMode="auto">
          <a:xfrm>
            <a:off x="290945" y="1463864"/>
            <a:ext cx="7084711" cy="14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Write a docker compose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yaml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file, that runs a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postgres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db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server.  Use a .env file to specify environment variables used (POSTGRES_PASSWORD) in 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docker_compose.yaml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.  Run a health check on 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postgres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server using 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pg_isready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–U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postgres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program.  Add 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dockerized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c#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database dump program as a container that depends on a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postgres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sql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application in the ready state.  Confirm that the exited container (docker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–a) of the database program has 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sql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data dump by running docker logs [ID].  Be careful with whitespace alignment in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yaml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files!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2A039-288A-246E-D431-BB007137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789" y="3009275"/>
            <a:ext cx="3976884" cy="16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64477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247650"/>
            <a:ext cx="7952509" cy="373585"/>
          </a:xfrm>
        </p:spPr>
        <p:txBody>
          <a:bodyPr/>
          <a:lstStyle/>
          <a:p>
            <a:r>
              <a:rPr lang="en-US" dirty="0"/>
              <a:t>Exercise 11 – 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A0D28-485B-15EE-E212-B46B17DC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4" y="729253"/>
            <a:ext cx="7414550" cy="43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94799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247650"/>
            <a:ext cx="7952509" cy="373585"/>
          </a:xfrm>
        </p:spPr>
        <p:txBody>
          <a:bodyPr/>
          <a:lstStyle/>
          <a:p>
            <a:r>
              <a:rPr lang="en-US" dirty="0"/>
              <a:t>Exercise 11 – Solution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B9222-C5DC-F537-3ADB-1268C96C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2" y="863271"/>
            <a:ext cx="8813553" cy="259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01898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247650"/>
            <a:ext cx="7952509" cy="373585"/>
          </a:xfrm>
        </p:spPr>
        <p:txBody>
          <a:bodyPr/>
          <a:lstStyle/>
          <a:p>
            <a:r>
              <a:rPr lang="en-US" dirty="0"/>
              <a:t>Questions/Answers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4017C-AD59-8A68-680F-1C1E6ADB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84" y="952920"/>
            <a:ext cx="23622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52476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Prep – getting ready for exercises!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75482-1302-4B71-B97E-A83DAE4B667C}"/>
              </a:ext>
            </a:extLst>
          </p:cNvPr>
          <p:cNvSpPr txBox="1"/>
          <p:nvPr/>
        </p:nvSpPr>
        <p:spPr bwMode="auto">
          <a:xfrm>
            <a:off x="325248" y="932985"/>
            <a:ext cx="8413591" cy="319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1. Make sure your docker desktop is in </a:t>
            </a:r>
            <a:r>
              <a:rPr lang="en-US" sz="1400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  <a:cs typeface="Montserrat Semi" charset="0"/>
              </a:rPr>
              <a:t>Linux container 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mode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2. Launch the WSL command prompt (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cmd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/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powershell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, with wsl2)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3. Run docker images (or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sudo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docker images) to make sure docker is properly installed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4. Clone the repo. (instructions and URL given in pre-work email)   </a:t>
            </a:r>
            <a:r>
              <a:rPr lang="en-US" sz="1400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  <a:cs typeface="Montserrat Semi" charset="0"/>
              </a:rPr>
              <a:t>OR pull the latest code!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	</a:t>
            </a:r>
            <a:r>
              <a:rPr lang="en-US" sz="1400" dirty="0">
                <a:solidFill>
                  <a:schemeClr val="tx2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 Semi" charset="0"/>
              </a:rPr>
              <a:t>cd ~                 # get to home folder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 Semi" charset="0"/>
              </a:rPr>
              <a:t>	</a:t>
            </a:r>
            <a:r>
              <a:rPr lang="en-US" sz="1400" dirty="0" err="1">
                <a:solidFill>
                  <a:schemeClr val="tx2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 Semi" charset="0"/>
              </a:rPr>
              <a:t>mkdir</a:t>
            </a:r>
            <a:r>
              <a:rPr lang="en-US" sz="1400" dirty="0">
                <a:solidFill>
                  <a:schemeClr val="tx2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 Semi" charset="0"/>
              </a:rPr>
              <a:t> –p ./git       # create a git subfolder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 Semi" charset="0"/>
              </a:rPr>
              <a:t> 	git clone </a:t>
            </a:r>
            <a:r>
              <a:rPr lang="en-US" sz="1400" dirty="0">
                <a:solidFill>
                  <a:schemeClr val="tx2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 Semi" charset="0"/>
                <a:hlinkClick r:id="rId2"/>
              </a:rPr>
              <a:t>https://github.com/brunzefb/docker-postgres.git</a:t>
            </a:r>
            <a:endParaRPr lang="en-US" sz="1400" dirty="0">
              <a:solidFill>
                <a:schemeClr val="tx2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 Semi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 Semi" charset="0"/>
              </a:rPr>
              <a:t>	cd docker-</a:t>
            </a:r>
            <a:r>
              <a:rPr lang="en-US" sz="1400" dirty="0" err="1">
                <a:solidFill>
                  <a:schemeClr val="tx2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 Semi" charset="0"/>
              </a:rPr>
              <a:t>postgres</a:t>
            </a:r>
            <a:r>
              <a:rPr lang="en-US" sz="1400" dirty="0">
                <a:solidFill>
                  <a:schemeClr val="tx2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 Semi" charset="0"/>
              </a:rPr>
              <a:t>   # change to checked out folder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 Semi" charset="0"/>
              </a:rPr>
              <a:t>	code .		    # start </a:t>
            </a:r>
            <a:r>
              <a:rPr lang="en-US" sz="1400" dirty="0" err="1">
                <a:solidFill>
                  <a:schemeClr val="tx2"/>
                </a:solidFill>
                <a:latin typeface="Fira Mono" panose="020B0509050000020004" pitchFamily="49" charset="0"/>
                <a:ea typeface="Fira Mono" panose="020B0509050000020004" pitchFamily="49" charset="0"/>
                <a:cs typeface="Montserrat Semi" charset="0"/>
              </a:rPr>
              <a:t>VSCode</a:t>
            </a:r>
            <a:endParaRPr lang="en-US" sz="1400" dirty="0">
              <a:solidFill>
                <a:schemeClr val="tx2"/>
              </a:solidFill>
              <a:latin typeface="Fira Mono" panose="020B0509050000020004" pitchFamily="49" charset="0"/>
              <a:ea typeface="Fira Mono" panose="020B0509050000020004" pitchFamily="49" charset="0"/>
              <a:cs typeface="Montserrat Semi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n-lt"/>
                <a:ea typeface="Fira Mono" panose="020B0509050000020004" pitchFamily="49" charset="0"/>
                <a:cs typeface="Montserrat Semi" charset="0"/>
              </a:rPr>
              <a:t>5. In </a:t>
            </a:r>
            <a:r>
              <a:rPr lang="en-US" sz="1400" dirty="0" err="1">
                <a:solidFill>
                  <a:schemeClr val="tx2"/>
                </a:solidFill>
                <a:latin typeface="+mn-lt"/>
                <a:ea typeface="Fira Mono" panose="020B0509050000020004" pitchFamily="49" charset="0"/>
                <a:cs typeface="Montserrat Semi" charset="0"/>
              </a:rPr>
              <a:t>VSCode</a:t>
            </a:r>
            <a:r>
              <a:rPr lang="en-US" sz="1400" dirty="0">
                <a:solidFill>
                  <a:schemeClr val="tx2"/>
                </a:solidFill>
                <a:latin typeface="+mn-lt"/>
                <a:ea typeface="Fira Mono" panose="020B0509050000020004" pitchFamily="49" charset="0"/>
                <a:cs typeface="Montserrat Semi" charset="0"/>
              </a:rPr>
              <a:t>, launch a new terminal, and in the terminal execute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	cd ~/git/docker-</a:t>
            </a:r>
            <a:r>
              <a:rPr lang="en-US" sz="1400" dirty="0" err="1">
                <a:solidFill>
                  <a:schemeClr val="tx2"/>
                </a:solidFill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postgres</a:t>
            </a:r>
            <a:r>
              <a:rPr lang="en-US" sz="1400" dirty="0">
                <a:solidFill>
                  <a:schemeClr val="tx2"/>
                </a:solidFill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/</a:t>
            </a:r>
            <a:r>
              <a:rPr lang="en-US" sz="1400" dirty="0" err="1">
                <a:solidFill>
                  <a:schemeClr val="tx2"/>
                </a:solidFill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Excercises</a:t>
            </a:r>
            <a:r>
              <a:rPr lang="en-US" sz="1400" dirty="0">
                <a:solidFill>
                  <a:schemeClr val="tx2"/>
                </a:solidFill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/Ex1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	ls –</a:t>
            </a:r>
            <a:r>
              <a:rPr lang="en-US" sz="1400" dirty="0" err="1">
                <a:solidFill>
                  <a:schemeClr val="tx2"/>
                </a:solidFill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lah</a:t>
            </a:r>
            <a:endParaRPr lang="en-US" sz="1400" dirty="0">
              <a:solidFill>
                <a:schemeClr val="tx2"/>
              </a:solidFill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2"/>
              </a:solidFill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2"/>
              </a:solidFill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2"/>
              </a:solidFill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Fira Code Retina" pitchFamily="49" charset="0"/>
                <a:ea typeface="Fira Code Retina" pitchFamily="49" charset="0"/>
                <a:cs typeface="Fira Code Retina" pitchFamily="49" charset="0"/>
              </a:rPr>
              <a:t>Should look like this </a:t>
            </a:r>
            <a:r>
              <a:rPr lang="en-US" sz="1400" dirty="0">
                <a:solidFill>
                  <a:schemeClr val="tx2"/>
                </a:solidFill>
                <a:latin typeface="Fira Code Retina" pitchFamily="49" charset="0"/>
                <a:ea typeface="Fira Code Retina" pitchFamily="49" charset="0"/>
                <a:cs typeface="Fira Code Retina" pitchFamily="49" charset="0"/>
                <a:sym typeface="Wingdings" pitchFamily="2" charset="2"/>
              </a:rPr>
              <a:t></a:t>
            </a:r>
            <a:endParaRPr lang="en-US" sz="1400" dirty="0">
              <a:solidFill>
                <a:schemeClr val="tx2"/>
              </a:solidFill>
              <a:latin typeface="Fira Code Retina" pitchFamily="49" charset="0"/>
              <a:ea typeface="Fira Code Retina" pitchFamily="49" charset="0"/>
              <a:cs typeface="Fira Code Retina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9448C-6159-92E1-DAEE-71FB9406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88" y="3069196"/>
            <a:ext cx="3717073" cy="20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44366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0CDED-19A2-BD26-F143-E1E0ADB9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33" y="90491"/>
            <a:ext cx="7772400" cy="51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304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Capture the flag!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C3483-800E-884A-E784-6FD7E73EB110}"/>
              </a:ext>
            </a:extLst>
          </p:cNvPr>
          <p:cNvSpPr txBox="1"/>
          <p:nvPr/>
        </p:nvSpPr>
        <p:spPr bwMode="auto">
          <a:xfrm>
            <a:off x="412595" y="1055649"/>
            <a:ext cx="8307659" cy="241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Timed exercise 3 minutes.  Try not to look at the solution.  Your goal is to read a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secret.txt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file stored on a container and print the output.  You will need to pull and run the container and shell into it. We will go over the solution after the 3 minutes are over. You can look at 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Dockerfile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to see how the container is built for hints. Do not build and run the image locally – pull it from the registry.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solidFill>
                  <a:schemeClr val="tx2"/>
                </a:solidFill>
                <a:latin typeface="+mj-lt"/>
                <a:cs typeface="Montserrat Semi" charset="0"/>
              </a:rPr>
              <a:t>Information to help you capture the flag: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b="1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The docker container can be pulled from our internal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proget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server:</a:t>
            </a:r>
            <a:b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</a:b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                            </a:t>
            </a:r>
            <a:r>
              <a:rPr lang="en-US" sz="1400" dirty="0">
                <a:solidFill>
                  <a:schemeClr val="tx2"/>
                </a:solidFill>
                <a:latin typeface="Aptos Mono" panose="020F0502020204030204" pitchFamily="34" charset="0"/>
                <a:cs typeface="Aptos Mono" panose="020F0502020204030204" pitchFamily="34" charset="0"/>
                <a:hlinkClick r:id="rId2"/>
              </a:rPr>
              <a:t>https://proget.netadds.net/containers/registry?feedId=27</a:t>
            </a:r>
            <a:endParaRPr lang="en-US" sz="1400" dirty="0">
              <a:solidFill>
                <a:schemeClr val="tx2"/>
              </a:solidFill>
              <a:latin typeface="Aptos Mono" panose="020F0502020204030204" pitchFamily="34" charset="0"/>
              <a:cs typeface="Aptos Mono" panose="020F0502020204030204" pitchFamily="34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The image is an alpine image, and has default shell named ‘</a:t>
            </a:r>
            <a:r>
              <a:rPr lang="en-US" sz="1400" dirty="0">
                <a:solidFill>
                  <a:schemeClr val="tx2"/>
                </a:solidFill>
                <a:highlight>
                  <a:srgbClr val="FFFF00"/>
                </a:highlight>
                <a:latin typeface="Aptos Mono" panose="020B0009020202020204" pitchFamily="49" charset="0"/>
                <a:cs typeface="Montserrat Semi" charset="0"/>
              </a:rPr>
              <a:t>ash’</a:t>
            </a:r>
            <a:r>
              <a:rPr lang="en-US" sz="1400" dirty="0">
                <a:solidFill>
                  <a:schemeClr val="tx2"/>
                </a:solidFill>
                <a:latin typeface="Aptos Mono" panose="020B0009020202020204" pitchFamily="49" charset="0"/>
                <a:cs typeface="Montserrat Semi" charset="0"/>
              </a:rPr>
              <a:t>,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which you can run like bash.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Aptos Mono" panose="020F0502020204030204" pitchFamily="34" charset="0"/>
              </a:rPr>
              <a:t>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Aptos Mono" panose="020F0502020204030204" pitchFamily="34" charset="0"/>
              </a:rPr>
              <a:t>secrets.txt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Aptos Mono" panose="020F0502020204030204" pitchFamily="34" charset="0"/>
              </a:rPr>
              <a:t> file is stored in the user’s (root) home folder – ‘</a:t>
            </a:r>
            <a:r>
              <a:rPr lang="en-US" sz="1400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  <a:cs typeface="Aptos Mono" panose="020F0502020204030204" pitchFamily="34" charset="0"/>
              </a:rPr>
              <a:t>cd ~’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Aptos Mono" panose="020F0502020204030204" pitchFamily="34" charset="0"/>
              </a:rPr>
              <a:t> will change to that folder.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Aptos Mono" panose="020F0502020204030204" pitchFamily="34" charset="0"/>
              </a:rPr>
              <a:t>The command ‘</a:t>
            </a:r>
            <a:r>
              <a:rPr lang="en-US" sz="1400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  <a:cs typeface="Aptos Mono" panose="020F0502020204030204" pitchFamily="34" charset="0"/>
              </a:rPr>
              <a:t>cat </a:t>
            </a:r>
            <a:r>
              <a:rPr lang="en-US" sz="1400" dirty="0" err="1">
                <a:solidFill>
                  <a:schemeClr val="tx2"/>
                </a:solidFill>
                <a:highlight>
                  <a:srgbClr val="FFFF00"/>
                </a:highlight>
                <a:latin typeface="+mj-lt"/>
                <a:cs typeface="Aptos Mono" panose="020F0502020204030204" pitchFamily="34" charset="0"/>
              </a:rPr>
              <a:t>secrets.txt</a:t>
            </a:r>
            <a:r>
              <a:rPr lang="en-US" sz="1400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  <a:cs typeface="Aptos Mono" panose="020F0502020204030204" pitchFamily="34" charset="0"/>
              </a:rPr>
              <a:t>’ 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Aptos Mono" panose="020F0502020204030204" pitchFamily="34" charset="0"/>
              </a:rPr>
              <a:t>can be used to dump the file contents.</a:t>
            </a:r>
            <a:endParaRPr lang="en-US" sz="1400" dirty="0">
              <a:solidFill>
                <a:schemeClr val="tx2"/>
              </a:solidFill>
              <a:latin typeface="Aptos Mono" panose="020F0502020204030204" pitchFamily="34" charset="0"/>
              <a:cs typeface="Aptos Mono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EF729A-FC98-0BB4-F4AB-57C775128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6" y="3399367"/>
            <a:ext cx="1215064" cy="17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85183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A8CD7-867D-CEA6-896F-B35D3066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24" y="851590"/>
            <a:ext cx="5984176" cy="2432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19BDC-1036-5906-89B6-831DB91AC97E}"/>
              </a:ext>
            </a:extLst>
          </p:cNvPr>
          <p:cNvSpPr txBox="1"/>
          <p:nvPr/>
        </p:nvSpPr>
        <p:spPr bwMode="auto">
          <a:xfrm>
            <a:off x="283633" y="3514826"/>
            <a:ext cx="8017934" cy="28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Bonus: What do you get when you execute ‘run-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shell.sh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’ more than once? How to fix the issue?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D95CA-7032-283C-02A3-249467A13764}"/>
              </a:ext>
            </a:extLst>
          </p:cNvPr>
          <p:cNvSpPr txBox="1"/>
          <p:nvPr/>
        </p:nvSpPr>
        <p:spPr bwMode="auto">
          <a:xfrm>
            <a:off x="283633" y="3886200"/>
            <a:ext cx="5774267" cy="28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Note: You can stop and remove the container by running </a:t>
            </a:r>
            <a:r>
              <a:rPr lang="en-US" sz="1400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  <a:cs typeface="Montserrat Semi" charset="0"/>
              </a:rPr>
              <a:t>./</a:t>
            </a:r>
            <a:r>
              <a:rPr lang="en-US" sz="1400" dirty="0" err="1">
                <a:solidFill>
                  <a:schemeClr val="tx2"/>
                </a:solidFill>
                <a:highlight>
                  <a:srgbClr val="FFFF00"/>
                </a:highlight>
                <a:latin typeface="+mj-lt"/>
                <a:cs typeface="Montserrat Semi" charset="0"/>
              </a:rPr>
              <a:t>cleanup.sh</a:t>
            </a:r>
            <a:endParaRPr lang="en-US" sz="1400" dirty="0">
              <a:solidFill>
                <a:schemeClr val="tx2"/>
              </a:solidFill>
              <a:highlight>
                <a:srgbClr val="FFFF00"/>
              </a:highlight>
              <a:latin typeface="+mj-lt"/>
              <a:cs typeface="Montserrat Semi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22CB7-5861-2D44-C81A-2FE65206BBE4}"/>
              </a:ext>
            </a:extLst>
          </p:cNvPr>
          <p:cNvSpPr txBox="1"/>
          <p:nvPr/>
        </p:nvSpPr>
        <p:spPr bwMode="auto">
          <a:xfrm>
            <a:off x="283633" y="4257574"/>
            <a:ext cx="5926668" cy="48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Notice: You can reference containers by name, or by ID, example scripts find and use the container ID, ./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cleanup.sh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uses the name.</a:t>
            </a:r>
            <a:endParaRPr lang="en-US" sz="1400" dirty="0">
              <a:solidFill>
                <a:schemeClr val="tx2"/>
              </a:solidFill>
              <a:highlight>
                <a:srgbClr val="FFFF00"/>
              </a:highlight>
              <a:latin typeface="+mj-lt"/>
              <a:cs typeface="Montserrat Sem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91B7C-B7C4-9EDC-F625-1EB60E617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271" y="851589"/>
            <a:ext cx="2789367" cy="14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889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– Files in a docker container are ephemeral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C3483-800E-884A-E784-6FD7E73EB110}"/>
              </a:ext>
            </a:extLst>
          </p:cNvPr>
          <p:cNvSpPr txBox="1"/>
          <p:nvPr/>
        </p:nvSpPr>
        <p:spPr bwMode="auto">
          <a:xfrm>
            <a:off x="130303" y="805882"/>
            <a:ext cx="8307659" cy="86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Files created on the file system in a docker container last for the lifetime of the container only.  Once you docker rm the container, its file system is destroyed.  Any files your container created vanish.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</a:b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See this in action (3 min)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6C7BB-2BE0-B167-6D85-B47F1B9684AE}"/>
              </a:ext>
            </a:extLst>
          </p:cNvPr>
          <p:cNvSpPr txBox="1"/>
          <p:nvPr/>
        </p:nvSpPr>
        <p:spPr bwMode="auto">
          <a:xfrm>
            <a:off x="150282" y="1646350"/>
            <a:ext cx="8640234" cy="14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Create and shell into a new docker container, based on the same image as before.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Create a new file, by running echo "test" &gt;&gt; ~/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test.txt</a:t>
            </a: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Verify content by running cat ~/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test.txt</a:t>
            </a: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Type exit, or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CTRL+d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to exit the shell (note: container will still run)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Remove the container with docker rm –f example3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Re-create the container as in step 1, and shell into it</a:t>
            </a:r>
          </a:p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Re-run cat ~/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test.txt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– you will get an error.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5AFD4-401E-B90F-9F07-FB09232D8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95" y="3068514"/>
            <a:ext cx="3225821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17861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–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D74C3-A172-914C-7031-AF5E68A52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32" y="835035"/>
            <a:ext cx="6481233" cy="4126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9ACFC4-F9A7-C360-2CF5-64906ECD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14" y="835035"/>
            <a:ext cx="2714686" cy="14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2773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99CD-29DA-CC05-6165-72CDACEB4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Create a bind-mount from host to container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C3483-800E-884A-E784-6FD7E73EB110}"/>
              </a:ext>
            </a:extLst>
          </p:cNvPr>
          <p:cNvSpPr txBox="1"/>
          <p:nvPr/>
        </p:nvSpPr>
        <p:spPr bwMode="auto">
          <a:xfrm>
            <a:off x="130303" y="805882"/>
            <a:ext cx="8307659" cy="280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1. Run a new docker container, as in example1, with the same image. </a:t>
            </a:r>
            <a:r>
              <a:rPr lang="en-US" sz="1400" dirty="0">
                <a:solidFill>
                  <a:schemeClr val="tx2"/>
                </a:solidFill>
                <a:latin typeface="Aptos Mono" panose="020F0502020204030204" pitchFamily="34" charset="0"/>
                <a:cs typeface="Aptos Mono" panose="020F0502020204030204" pitchFamily="34" charset="0"/>
                <a:hlinkClick r:id="rId2"/>
              </a:rPr>
              <a:t>https://proget.netadds.net/containers/registry?feedId=27</a:t>
            </a:r>
            <a:endParaRPr lang="en-US" sz="1400" dirty="0">
              <a:solidFill>
                <a:schemeClr val="tx2"/>
              </a:solidFill>
              <a:latin typeface="Aptos Mono" panose="020F0502020204030204" pitchFamily="34" charset="0"/>
              <a:cs typeface="Aptos Mono" panose="020F0502020204030204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2. Create a bind-mount to share the ‘~/git/docker-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postgres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/Exercises/Ex2/shared’ folder, so that it appears under a folder called /app in the container.  Use the docker run –v /path/to/host:/path/in/container flag.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3. Shell into the container (docker run ash with –it flags) and execute:</a:t>
            </a: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cat /app/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readme.txt</a:t>
            </a: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4. Add dummy text to the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readme.txt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file on your host inside 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VSCode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. Save the file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5. re-run the cat /app/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readme.txt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 command.  Notice the file reflects the changes on the host.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6. Run the command echo "extra text" &gt;&gt; /app/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readme.txt</a:t>
            </a: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7. Execute cat /app/</a:t>
            </a:r>
            <a:r>
              <a:rPr lang="en-US" sz="1400" dirty="0" err="1">
                <a:solidFill>
                  <a:schemeClr val="tx2"/>
                </a:solidFill>
                <a:latin typeface="+mj-lt"/>
                <a:cs typeface="Montserrat Semi" charset="0"/>
              </a:rPr>
              <a:t>readme.txt</a:t>
            </a: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, to see the changed content.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8. Examine the changed content on you host in VS Code – they match.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2"/>
              </a:solidFill>
              <a:latin typeface="+mj-lt"/>
              <a:cs typeface="Montserrat Semi" charset="0"/>
            </a:endParaRPr>
          </a:p>
        </p:txBody>
      </p:sp>
      <p:pic>
        <p:nvPicPr>
          <p:cNvPr id="1026" name="Picture 2" descr="Docker Volume - How to Create, Manage and Populate in Docker">
            <a:extLst>
              <a:ext uri="{FF2B5EF4-FFF2-40B4-BE49-F238E27FC236}">
                <a16:creationId xmlns:a16="http://schemas.microsoft.com/office/drawing/2014/main" id="{7C7B699F-EE7A-637C-7AE4-DE1C37CC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9" y="3483756"/>
            <a:ext cx="3814233" cy="157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EF47A-294A-4948-D687-E9211A51A9D4}"/>
              </a:ext>
            </a:extLst>
          </p:cNvPr>
          <p:cNvSpPr txBox="1"/>
          <p:nvPr/>
        </p:nvSpPr>
        <p:spPr bwMode="auto">
          <a:xfrm>
            <a:off x="325248" y="4042833"/>
            <a:ext cx="4500751" cy="106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7" tIns="45713" rIns="91427" bIns="45713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2"/>
                </a:solidFill>
                <a:latin typeface="+mj-lt"/>
                <a:cs typeface="Montserrat Semi" charset="0"/>
              </a:rPr>
              <a:t>Takeaway: The –volume, or –v flag creates a bind mount to the host.  This is one way to save the data that your container may process – once it is gone, its file system is gone, but any changes in the shared bind-mount (also called volume) are preserved.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BD15E-1794-D50D-9C33-F3DA6FC31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433" y="3202912"/>
            <a:ext cx="984250" cy="9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538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Internal Widescreen">
  <a:themeElements>
    <a:clrScheme name="Custom 1 - New Palette">
      <a:dk1>
        <a:srgbClr val="000000"/>
      </a:dk1>
      <a:lt1>
        <a:srgbClr val="FFFFFF"/>
      </a:lt1>
      <a:dk2>
        <a:srgbClr val="0E4A62"/>
      </a:dk2>
      <a:lt2>
        <a:srgbClr val="0E4A62"/>
      </a:lt2>
      <a:accent1>
        <a:srgbClr val="1381A3"/>
      </a:accent1>
      <a:accent2>
        <a:srgbClr val="0E4A62"/>
      </a:accent2>
      <a:accent3>
        <a:srgbClr val="7CC04B"/>
      </a:accent3>
      <a:accent4>
        <a:srgbClr val="A6AAAA"/>
      </a:accent4>
      <a:accent5>
        <a:srgbClr val="D0D1D0"/>
      </a:accent5>
      <a:accent6>
        <a:srgbClr val="FFFFFF"/>
      </a:accent6>
      <a:hlink>
        <a:srgbClr val="1381A3"/>
      </a:hlink>
      <a:folHlink>
        <a:srgbClr val="0E4A6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hlink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182880" tIns="45720" rIns="182880" bIns="45720" numCol="1" rtlCol="0" anchor="ctr" anchorCtr="1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91427" tIns="45713" rIns="91427" bIns="45713" rtlCol="0">
        <a:spAutoFit/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ts val="0"/>
          </a:spcBef>
          <a:spcAft>
            <a:spcPct val="0"/>
          </a:spcAft>
          <a:buClrTx/>
          <a:buSzTx/>
          <a:buFontTx/>
          <a:buNone/>
          <a:tabLst/>
          <a:defRPr sz="1400" dirty="0" smtClean="0">
            <a:solidFill>
              <a:schemeClr val="tx2"/>
            </a:solidFill>
            <a:latin typeface="+mj-lt"/>
            <a:cs typeface="Montserrat Semi" charset="0"/>
          </a:defRPr>
        </a:defPPr>
      </a:lstStyle>
    </a:txDef>
  </a:objectDefaults>
  <a:extraClrSchemeLst>
    <a:extraClrScheme>
      <a:clrScheme name="AB Sciex">
        <a:dk1>
          <a:srgbClr val="606062"/>
        </a:dk1>
        <a:lt1>
          <a:srgbClr val="FFFFFF"/>
        </a:lt1>
        <a:dk2>
          <a:srgbClr val="0084A9"/>
        </a:dk2>
        <a:lt2>
          <a:srgbClr val="004A64"/>
        </a:lt2>
        <a:accent1>
          <a:srgbClr val="00AFDB"/>
        </a:accent1>
        <a:accent2>
          <a:srgbClr val="F99C3D"/>
        </a:accent2>
        <a:accent3>
          <a:srgbClr val="B70050"/>
        </a:accent3>
        <a:accent4>
          <a:srgbClr val="66BC29"/>
        </a:accent4>
        <a:accent5>
          <a:srgbClr val="00A18E"/>
        </a:accent5>
        <a:accent6>
          <a:srgbClr val="303031"/>
        </a:accent6>
        <a:hlink>
          <a:srgbClr val="BFBFC0"/>
        </a:hlink>
        <a:folHlink>
          <a:srgbClr val="AAD4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B SCIEX_Presentation_2014_legalV02Bp.potx" id="{2F931398-8A78-4306-8EEF-C3313558B496}" vid="{81865EAE-DFC4-4F6B-90D3-FFDD5000A6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lcf76f155ced4ddcb4097134ff3c332f xmlns="44d1e9c6-ea1b-4435-ab11-4b1a7ab5c193">
      <Terms xmlns="http://schemas.microsoft.com/office/infopath/2007/PartnerControls"/>
    </lcf76f155ced4ddcb4097134ff3c332f>
    <TaxCatchAll xmlns="1221757b-3d94-41c4-a190-9d61f1cc98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42903F5D4B2A49AB2BC01C3E0E29B1" ma:contentTypeVersion="18" ma:contentTypeDescription="Create a new document." ma:contentTypeScope="" ma:versionID="b2283039b5d2c838ae9ef6953cd79fe9">
  <xsd:schema xmlns:xsd="http://www.w3.org/2001/XMLSchema" xmlns:xs="http://www.w3.org/2001/XMLSchema" xmlns:p="http://schemas.microsoft.com/office/2006/metadata/properties" xmlns:ns1="http://schemas.microsoft.com/sharepoint/v3" xmlns:ns2="44d1e9c6-ea1b-4435-ab11-4b1a7ab5c193" xmlns:ns3="1221757b-3d94-41c4-a190-9d61f1cc98b7" targetNamespace="http://schemas.microsoft.com/office/2006/metadata/properties" ma:root="true" ma:fieldsID="4b2eee70b92ce811e0e798d76ac65e38" ns1:_="" ns2:_="" ns3:_="">
    <xsd:import namespace="http://schemas.microsoft.com/sharepoint/v3"/>
    <xsd:import namespace="44d1e9c6-ea1b-4435-ab11-4b1a7ab5c193"/>
    <xsd:import namespace="1221757b-3d94-41c4-a190-9d61f1cc98b7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4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5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d1e9c6-ea1b-4435-ab11-4b1a7ab5c1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893bb2c-950b-4672-b623-c5bc4517d6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1757b-3d94-41c4-a190-9d61f1cc98b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0db3d50b-7bee-404d-a27e-09c7fcd358ca}" ma:internalName="TaxCatchAll" ma:showField="CatchAllData" ma:web="1221757b-3d94-41c4-a190-9d61f1cc98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A5E778-C402-44E2-8351-82A3BA5B8507}">
  <ds:schemaRefs>
    <ds:schemaRef ds:uri="http://purl.org/dc/dcmitype/"/>
    <ds:schemaRef ds:uri="http://schemas.microsoft.com/office/2006/metadata/properties"/>
    <ds:schemaRef ds:uri="http://schemas.microsoft.com/sharepoint/v3"/>
    <ds:schemaRef ds:uri="1221757b-3d94-41c4-a190-9d61f1cc98b7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44d1e9c6-ea1b-4435-ab11-4b1a7ab5c193"/>
  </ds:schemaRefs>
</ds:datastoreItem>
</file>

<file path=customXml/itemProps2.xml><?xml version="1.0" encoding="utf-8"?>
<ds:datastoreItem xmlns:ds="http://schemas.openxmlformats.org/officeDocument/2006/customXml" ds:itemID="{B7226FED-36DE-41C0-9767-F4985BA140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0B22D5-B2CE-4B38-A7EA-83BD9A62D9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d1e9c6-ea1b-4435-ab11-4b1a7ab5c193"/>
    <ds:schemaRef ds:uri="1221757b-3d94-41c4-a190-9d61f1cc98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SCIEX_PPT_Oct2016_Wide_RUO_SL.potx</Template>
  <TotalTime>2845</TotalTime>
  <Words>2330</Words>
  <Application>Microsoft Macintosh PowerPoint</Application>
  <PresentationFormat>On-screen Show (16:9)</PresentationFormat>
  <Paragraphs>176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</vt:lpstr>
      <vt:lpstr>Aptos Mono</vt:lpstr>
      <vt:lpstr>Arial</vt:lpstr>
      <vt:lpstr>Calibri</vt:lpstr>
      <vt:lpstr>Cascadia Code</vt:lpstr>
      <vt:lpstr>Fira Code Retina</vt:lpstr>
      <vt:lpstr>Fira Mono</vt:lpstr>
      <vt:lpstr>Internal Widescreen</vt:lpstr>
      <vt:lpstr>Docker Training for Windows developers</vt:lpstr>
      <vt:lpstr>Agenda</vt:lpstr>
      <vt:lpstr>System Prep – getting ready for exercises!</vt:lpstr>
      <vt:lpstr>PowerPoint Presentation</vt:lpstr>
      <vt:lpstr>Exercise 1 – Capture the flag!</vt:lpstr>
      <vt:lpstr>Exercise 1 – Solution</vt:lpstr>
      <vt:lpstr>Exercise 2 – Files in a docker container are ephemeral</vt:lpstr>
      <vt:lpstr>Exercise 2 – Solution</vt:lpstr>
      <vt:lpstr>Exercise 3 – Create a bind-mount from host to container </vt:lpstr>
      <vt:lpstr>Exercise 3 – Bindmount Solution</vt:lpstr>
      <vt:lpstr>Exercise 4 – use a docker volume inside the container</vt:lpstr>
      <vt:lpstr>Exercise 4 – Solution</vt:lpstr>
      <vt:lpstr>Exercise 5 - Print env variable from a c# program running in a container</vt:lpstr>
      <vt:lpstr>Exercise 5 - Solution</vt:lpstr>
      <vt:lpstr>Exercise 6 – Debug this for me, pls</vt:lpstr>
      <vt:lpstr>Exercise 6 – Solution</vt:lpstr>
      <vt:lpstr>Windows containers placeholder for S. slides</vt:lpstr>
      <vt:lpstr>Postgres setup</vt:lpstr>
      <vt:lpstr>Exercise 8 – run a postgres sql database in container with docker</vt:lpstr>
      <vt:lpstr>Exercise 8 – solution – and problems...</vt:lpstr>
      <vt:lpstr>Exercise 9 – put data into the db</vt:lpstr>
      <vt:lpstr>Exercise 10 – write c# program to dump the dummy_table</vt:lpstr>
      <vt:lpstr>Exercise 10 – Solution</vt:lpstr>
      <vt:lpstr>Exercise 11 – docker-compose</vt:lpstr>
      <vt:lpstr>Exercise 11 – Solution</vt:lpstr>
      <vt:lpstr>Exercise 11 – Solution - output</vt:lpstr>
      <vt:lpstr>Questions/Answers</vt:lpstr>
    </vt:vector>
  </TitlesOfParts>
  <Company>Bluewave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 SCIEX Presentation</dc:title>
  <dc:creator>Employee</dc:creator>
  <cp:lastModifiedBy>friedrich brunzema</cp:lastModifiedBy>
  <cp:revision>45</cp:revision>
  <cp:lastPrinted>2024-04-20T17:56:01Z</cp:lastPrinted>
  <dcterms:created xsi:type="dcterms:W3CDTF">2014-05-08T23:11:29Z</dcterms:created>
  <dcterms:modified xsi:type="dcterms:W3CDTF">2024-04-23T01:06:28Z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0x0101003F42903F5D4B2A49AB2BC01C3E0E29B1</vt:lpwstr>
  </property>
  <property fmtid="{D5CDD505-2E9C-101B-9397-08002B2CF9AE}" pid="3" name="MSIP_Label_f48041ff-f5de-4583-8841-e2a1851ee5d2_Enabled">
    <vt:lpwstr>true</vt:lpwstr>
  </property>
  <property fmtid="{D5CDD505-2E9C-101B-9397-08002B2CF9AE}" pid="4" name="MSIP_Label_f48041ff-f5de-4583-8841-e2a1851ee5d2_SetDate">
    <vt:lpwstr>2022-02-24T09:40:04Z</vt:lpwstr>
  </property>
  <property fmtid="{D5CDD505-2E9C-101B-9397-08002B2CF9AE}" pid="5" name="MSIP_Label_f48041ff-f5de-4583-8841-e2a1851ee5d2_Method">
    <vt:lpwstr>Privileged</vt:lpwstr>
  </property>
  <property fmtid="{D5CDD505-2E9C-101B-9397-08002B2CF9AE}" pid="6" name="MSIP_Label_f48041ff-f5de-4583-8841-e2a1851ee5d2_Name">
    <vt:lpwstr>Confidential</vt:lpwstr>
  </property>
  <property fmtid="{D5CDD505-2E9C-101B-9397-08002B2CF9AE}" pid="7" name="MSIP_Label_f48041ff-f5de-4583-8841-e2a1851ee5d2_SiteId">
    <vt:lpwstr>771c9c47-7f24-44dc-958e-34f8713a8394</vt:lpwstr>
  </property>
  <property fmtid="{D5CDD505-2E9C-101B-9397-08002B2CF9AE}" pid="8" name="MSIP_Label_f48041ff-f5de-4583-8841-e2a1851ee5d2_ActionId">
    <vt:lpwstr>5cb59f7d-b5ef-4144-bb38-2dba99230172</vt:lpwstr>
  </property>
  <property fmtid="{D5CDD505-2E9C-101B-9397-08002B2CF9AE}" pid="9" name="MSIP_Label_f48041ff-f5de-4583-8841-e2a1851ee5d2_ContentBits">
    <vt:lpwstr>2</vt:lpwstr>
  </property>
  <property fmtid="{D5CDD505-2E9C-101B-9397-08002B2CF9AE}" pid="10" name="ClassificationContentMarkingFooterLocations">
    <vt:lpwstr>Internal Widescreen:3</vt:lpwstr>
  </property>
  <property fmtid="{D5CDD505-2E9C-101B-9397-08002B2CF9AE}" pid="11" name="ClassificationContentMarkingFooterText">
    <vt:lpwstr>Confidential - Company Proprietary</vt:lpwstr>
  </property>
</Properties>
</file>